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69" r:id="rId3"/>
    <p:sldId id="277" r:id="rId4"/>
    <p:sldId id="305" r:id="rId5"/>
    <p:sldId id="315" r:id="rId6"/>
    <p:sldId id="316" r:id="rId7"/>
    <p:sldId id="317" r:id="rId8"/>
    <p:sldId id="318" r:id="rId9"/>
    <p:sldId id="339" r:id="rId10"/>
    <p:sldId id="359" r:id="rId12"/>
    <p:sldId id="361" r:id="rId13"/>
    <p:sldId id="357" r:id="rId14"/>
    <p:sldId id="369" r:id="rId15"/>
    <p:sldId id="370" r:id="rId16"/>
    <p:sldId id="371" r:id="rId17"/>
    <p:sldId id="373" r:id="rId18"/>
    <p:sldId id="290" r:id="rId19"/>
    <p:sldId id="302" r:id="rId20"/>
    <p:sldId id="378" r:id="rId21"/>
    <p:sldId id="379" r:id="rId22"/>
    <p:sldId id="469" r:id="rId23"/>
    <p:sldId id="470" r:id="rId24"/>
    <p:sldId id="471" r:id="rId25"/>
    <p:sldId id="473" r:id="rId26"/>
    <p:sldId id="474" r:id="rId27"/>
    <p:sldId id="475" r:id="rId28"/>
    <p:sldId id="476" r:id="rId29"/>
    <p:sldId id="381" r:id="rId30"/>
    <p:sldId id="382" r:id="rId31"/>
    <p:sldId id="477" r:id="rId32"/>
    <p:sldId id="478" r:id="rId33"/>
    <p:sldId id="479" r:id="rId34"/>
    <p:sldId id="480" r:id="rId35"/>
    <p:sldId id="278" r:id="rId36"/>
  </p:sldIdLst>
  <p:sldSz cx="9144000" cy="6858000" type="screen4x3"/>
  <p:notesSz cx="6858000" cy="9144000"/>
  <p:embeddedFontLst>
    <p:embeddedFont>
      <p:font typeface="Calibri" panose="020F0502020204030204" pitchFamily="34" charset="0"/>
      <p:regular r:id="rId40"/>
      <p:bold r:id="rId41"/>
      <p:italic r:id="rId42"/>
      <p:boldItalic r:id="rId43"/>
    </p:embeddedFont>
    <p:embeddedFont>
      <p:font typeface="楷体" panose="02010609060101010101" charset="-122"/>
      <p:regular r:id="rId44"/>
    </p:embeddedFont>
    <p:embeddedFont>
      <p:font typeface="黑体" panose="02010609060101010101" pitchFamily="2" charset="-122"/>
      <p:regular r:id="rId45"/>
    </p:embeddedFont>
    <p:embeddedFont>
      <p:font typeface="汉仪粗宋简" panose="02010609000101010101" pitchFamily="49" charset="-122"/>
      <p:regular r:id="rId46"/>
    </p:embeddedFont>
    <p:embeddedFont>
      <p:font typeface="华文新魏" panose="02010800040101010101" charset="-122"/>
      <p:regular r:id="rId47"/>
    </p:embeddedFont>
    <p:embeddedFont>
      <p:font typeface="微软雅黑" panose="020B0503020204020204" pitchFamily="34" charset="-122"/>
      <p:regular r:id="rId48"/>
    </p:embeddedFont>
  </p:embeddedFont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FFFFFF"/>
    <a:srgbClr val="FFCC00"/>
    <a:srgbClr val="080808"/>
    <a:srgbClr val="000099"/>
    <a:srgbClr val="FF0000"/>
    <a:srgbClr val="4D2403"/>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15" autoAdjust="0"/>
    <p:restoredTop sz="94660"/>
  </p:normalViewPr>
  <p:slideViewPr>
    <p:cSldViewPr>
      <p:cViewPr>
        <p:scale>
          <a:sx n="90" d="100"/>
          <a:sy n="90" d="100"/>
        </p:scale>
        <p:origin x="-1494" y="-228"/>
      </p:cViewPr>
      <p:guideLst>
        <p:guide orient="horz" pos="2193"/>
        <p:guide pos="2968"/>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08D39D2-63D8-4360-9F20-4AA9008A65D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868A075-A003-4BE8-BF59-E648761B0411}" type="slidenum">
              <a:rPr lang="zh-CN" altLang="en-US"/>
            </a:fld>
            <a:endParaRPr lang="zh-CN" altLang="en-US"/>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960D092-7F94-4D3C-8E80-509B2B368C2E}"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63F4FD-2870-4B16-8F3F-B285406137C9}" type="slidenum">
              <a:rPr lang="zh-CN" altLang="en-US"/>
            </a:fld>
            <a:endParaRPr lang="zh-CN" altLang="en-US"/>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DA4DA4D-9788-43B4-B675-1E603E07B6F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3E5580C-96CB-4355-BE0B-80A4D4117B81}" type="slidenum">
              <a:rPr lang="zh-CN" altLang="en-US"/>
            </a:fld>
            <a:endParaRPr lang="zh-CN" altLang="en-US"/>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3"/>
          <p:cNvSpPr>
            <a:spLocks noGrp="1"/>
          </p:cNvSpPr>
          <p:nvPr>
            <p:ph type="dt" sz="half" idx="10"/>
          </p:nvPr>
        </p:nvSpPr>
        <p:spPr/>
        <p:txBody>
          <a:bodyPr/>
          <a:lstStyle>
            <a:lvl1pPr>
              <a:defRPr/>
            </a:lvl1pPr>
          </a:lstStyle>
          <a:p>
            <a:pPr>
              <a:defRPr/>
            </a:pPr>
            <a:fld id="{814A6A11-F7E4-4E06-926C-12DD02CFFF2F}"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7A71AA8-E951-4856-ABD1-C2BAF80CC9F1}" type="slidenum">
              <a:rPr lang="zh-CN" altLang="en-US"/>
            </a:fld>
            <a:endParaRPr lang="zh-CN" altLang="en-US"/>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7CBA0E3-BDEE-4280-8161-2C5982E9700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C7AD186-FB57-4B09-9E8E-FB75E03D8312}" type="slidenum">
              <a:rPr lang="zh-CN" altLang="en-US"/>
            </a:fld>
            <a:endParaRPr lang="zh-CN" alt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9652F709-86CA-4E1B-A895-2F1BABB5161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D83B455-E551-4E4E-A751-89A9394B063E}" type="slidenum">
              <a:rPr lang="zh-CN" altLang="en-US"/>
            </a:fld>
            <a:endParaRPr lang="zh-CN" altLang="en-US"/>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ABF19CB4-A0D7-4194-9A70-B1E570BAF696}"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96624E8-06FB-4078-9000-3F72CCC5A16B}" type="slidenum">
              <a:rPr lang="zh-CN" altLang="en-US"/>
            </a:fld>
            <a:endParaRPr lang="zh-CN" alt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68D24CD2-0533-40C9-B1A7-6E4C33C38048}"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6BC3307-25D5-45CC-ADE2-6DC220A9DB8D}" type="slidenum">
              <a:rPr lang="zh-CN" altLang="en-US"/>
            </a:fld>
            <a:endParaRPr lang="zh-CN" altLang="en-US"/>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19C3331-4A57-4320-8ECD-7A76AB62A1D0}"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970263F-CF79-43FA-809D-4D990A3053A7}" type="slidenum">
              <a:rPr lang="zh-CN" altLang="en-US"/>
            </a:fld>
            <a:endParaRPr lang="zh-CN" alt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907A072-5E0B-4497-AC0A-90C7074FC038}"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97D47F7-0A07-415B-B076-B11F8449BD1C}" type="slidenum">
              <a:rPr lang="zh-CN" altLang="en-US"/>
            </a:fld>
            <a:endParaRPr lang="zh-CN" alt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183D15BF-2A06-4273-93F5-645B590F9EE0}"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753E857-33B4-4E6E-B006-28E75B1E2596}" type="slidenum">
              <a:rPr lang="zh-CN" altLang="en-US"/>
            </a:fld>
            <a:endParaRPr lang="zh-CN" altLang="en-US"/>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30B5C3C3-AE1A-4FBF-8472-7178E892F627}"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1CD9D65-7AE2-4A21-BEFB-D2B566D0F005}" type="slidenum">
              <a:rPr lang="zh-CN" altLang="en-US"/>
            </a:fld>
            <a:endParaRPr lang="zh-CN" alt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2013B7F9-9558-4BE2-824A-38DAE974AB64}" type="datetimeFigureOut">
              <a:rPr lang="zh-CN" altLang="en-US"/>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EC27227E-E41D-416C-BAE5-FCB9BA1DE975}"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thruBlk="1"/>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29.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29.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29.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29.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2.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5" name="标题 1"/>
          <p:cNvSpPr txBox="1"/>
          <p:nvPr/>
        </p:nvSpPr>
        <p:spPr>
          <a:xfrm>
            <a:off x="7251854" y="11289"/>
            <a:ext cx="1805881" cy="825424"/>
          </a:xfrm>
          <a:prstGeom prst="rect">
            <a:avLst/>
          </a:prstGeom>
        </p:spPr>
        <p:txBody>
          <a:bodyPr anchor="ctr">
            <a:normAutofit/>
          </a:bodyPr>
          <a:lstStyle/>
          <a:p>
            <a:pPr algn="ctr" fontAlgn="auto">
              <a:spcAft>
                <a:spcPts val="0"/>
              </a:spcAft>
              <a:defRPr/>
            </a:pPr>
            <a:endParaRPr lang="zh-CN" altLang="en-US" sz="2400" dirty="0">
              <a:solidFill>
                <a:schemeClr val="bg1"/>
              </a:solidFill>
              <a:latin typeface="汉仪中宋简" panose="02010609000101010101" pitchFamily="49" charset="-122"/>
              <a:ea typeface="汉仪中宋简" panose="02010609000101010101" pitchFamily="49" charset="-122"/>
              <a:cs typeface="+mj-cs"/>
            </a:endParaRPr>
          </a:p>
        </p:txBody>
      </p:sp>
      <p:sp>
        <p:nvSpPr>
          <p:cNvPr id="6" name="矩形 5"/>
          <p:cNvSpPr/>
          <p:nvPr/>
        </p:nvSpPr>
        <p:spPr>
          <a:xfrm>
            <a:off x="20955" y="283210"/>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rPr>
              <a:t>2018</a:t>
            </a:r>
            <a:r>
              <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6150" name="图片 6149" descr="Home"/>
          <p:cNvPicPr>
            <a:picLocks noChangeAspect="1"/>
          </p:cNvPicPr>
          <p:nvPr/>
        </p:nvPicPr>
        <p:blipFill>
          <a:blip r:embed="rId2">
            <a:clrChange>
              <a:clrFrom>
                <a:srgbClr val="FFFFFF"/>
              </a:clrFrom>
              <a:clrTo>
                <a:srgbClr val="FFFFFF">
                  <a:alpha val="0"/>
                </a:srgbClr>
              </a:clrTo>
            </a:clrChange>
          </a:blip>
          <a:stretch>
            <a:fillRect/>
          </a:stretch>
        </p:blipFill>
        <p:spPr>
          <a:xfrm>
            <a:off x="116523" y="1212533"/>
            <a:ext cx="1943100" cy="1943100"/>
          </a:xfrm>
          <a:prstGeom prst="rect">
            <a:avLst/>
          </a:prstGeom>
          <a:noFill/>
          <a:ln w="9525">
            <a:noFill/>
          </a:ln>
        </p:spPr>
      </p:pic>
      <p:sp>
        <p:nvSpPr>
          <p:cNvPr id="8" name="矩形 7"/>
          <p:cNvSpPr/>
          <p:nvPr/>
        </p:nvSpPr>
        <p:spPr>
          <a:xfrm>
            <a:off x="1033780" y="1212850"/>
            <a:ext cx="9276080" cy="2306955"/>
          </a:xfrm>
          <a:prstGeom prst="rect">
            <a:avLst/>
          </a:prstGeom>
          <a:noFill/>
          <a:ln>
            <a:noFill/>
          </a:ln>
        </p:spPr>
        <p:txBody>
          <a:bodyPr wrap="square" rtlCol="0" anchor="t">
            <a:spAutoFit/>
            <a:scene3d>
              <a:camera prst="isometricOffAxis1Right">
                <a:rot lat="600000" lon="19500000" rev="0"/>
              </a:camera>
              <a:lightRig rig="threePt" dir="t">
                <a:rot lat="0" lon="0" rev="0"/>
              </a:lightRig>
            </a:scene3d>
            <a:sp3d extrusionH="266700" contourW="12700">
              <a:extrusionClr>
                <a:srgbClr val="A7A7A6"/>
              </a:extrusionClr>
              <a:contourClr>
                <a:srgbClr val="BEBCB9"/>
              </a:contourClr>
            </a:sp3d>
          </a:bodyPr>
          <a:p>
            <a:pPr algn="ctr"/>
            <a:r>
              <a:rPr lang="zh-CN" altLang="en-US" sz="7200" b="1">
                <a:ln w="6600">
                  <a:prstDash val="solid"/>
                </a:ln>
                <a:blipFill>
                  <a:blip r:embed="rId3">
                    <a:alphaModFix amt="99000"/>
                  </a:blip>
                  <a:stretch>
                    <a:fillRect/>
                  </a:stretch>
                </a:blipFill>
                <a:effectLst>
                  <a:outerShdw blurRad="63500" dist="342900" dir="7200000" sy="30000" kx="1300200" algn="ctr" rotWithShape="0">
                    <a:prstClr val="black">
                      <a:alpha val="32000"/>
                    </a:prstClr>
                  </a:outerShdw>
                </a:effectLst>
              </a:rPr>
              <a:t>给你一个贴心的</a:t>
            </a:r>
            <a:r>
              <a:rPr lang="en-US" altLang="zh-CN" sz="7200" b="1">
                <a:ln w="6600">
                  <a:prstDash val="solid"/>
                </a:ln>
                <a:blipFill>
                  <a:blip r:embed="rId3">
                    <a:alphaModFix amt="99000"/>
                  </a:blip>
                  <a:stretch>
                    <a:fillRect/>
                  </a:stretch>
                </a:blipFill>
                <a:effectLst>
                  <a:outerShdw blurRad="63500" dist="342900" dir="7200000" sy="30000" kx="1300200" algn="ctr" rotWithShape="0">
                    <a:prstClr val="black">
                      <a:alpha val="32000"/>
                    </a:prstClr>
                  </a:outerShdw>
                </a:effectLst>
              </a:rPr>
              <a:t>Server——</a:t>
            </a:r>
            <a:r>
              <a:rPr lang="zh-CN" altLang="en-US" sz="7200" b="1">
                <a:ln w="6600">
                  <a:prstDash val="solid"/>
                </a:ln>
                <a:blipFill>
                  <a:blip r:embed="rId3">
                    <a:alphaModFix amt="99000"/>
                  </a:blip>
                  <a:stretch>
                    <a:fillRect/>
                  </a:stretch>
                </a:blipFill>
                <a:effectLst>
                  <a:outerShdw blurRad="63500" dist="342900" dir="7200000" sy="30000" kx="1300200" algn="ctr" rotWithShape="0">
                    <a:prstClr val="black">
                      <a:alpha val="32000"/>
                    </a:prstClr>
                  </a:outerShdw>
                </a:effectLst>
              </a:rPr>
              <a:t>乐享之家</a:t>
            </a:r>
            <a:endParaRPr lang="zh-CN" altLang="en-US" sz="7200" b="1">
              <a:ln w="6600">
                <a:prstDash val="solid"/>
              </a:ln>
              <a:blipFill>
                <a:blip r:embed="rId3">
                  <a:alphaModFix amt="99000"/>
                </a:blip>
                <a:stretch>
                  <a:fillRect/>
                </a:stretch>
              </a:blipFill>
              <a:effectLst>
                <a:outerShdw blurRad="63500" dist="342900" dir="7200000" sy="30000" kx="1300200" algn="ctr" rotWithShape="0">
                  <a:prstClr val="black">
                    <a:alpha val="32000"/>
                  </a:prstClr>
                </a:outerShdw>
              </a:effectLst>
            </a:endParaRPr>
          </a:p>
        </p:txBody>
      </p:sp>
      <p:sp>
        <p:nvSpPr>
          <p:cNvPr id="12" name="矩形 11"/>
          <p:cNvSpPr/>
          <p:nvPr/>
        </p:nvSpPr>
        <p:spPr>
          <a:xfrm>
            <a:off x="20320" y="4255135"/>
            <a:ext cx="9102725" cy="583565"/>
          </a:xfrm>
          <a:prstGeom prst="rect">
            <a:avLst/>
          </a:prstGeom>
          <a:noFill/>
          <a:ln>
            <a:noFill/>
          </a:ln>
        </p:spPr>
        <p:txBody>
          <a:bodyPr wrap="square" rtlCol="0" anchor="t">
            <a:spAutoFit/>
          </a:bodyPr>
          <a:p>
            <a:pPr algn="ctr"/>
            <a:r>
              <a:rPr lang="zh-CN" altLang="en-US" sz="3200" b="1">
                <a:ln w="6600">
                  <a:solidFill>
                    <a:schemeClr val="accent2"/>
                  </a:solidFill>
                  <a:prstDash val="solid"/>
                </a:ln>
                <a:solidFill>
                  <a:srgbClr val="FFFFFF"/>
                </a:solidFill>
                <a:effectLst>
                  <a:outerShdw dist="38100" dir="2700000" algn="tl" rotWithShape="0">
                    <a:schemeClr val="accent2"/>
                  </a:outerShdw>
                </a:effectLst>
              </a:rPr>
              <a:t>参赛队员：宋丹丹 任春晖 张路 谈冬冬 陆仪</a:t>
            </a:r>
            <a:endParaRPr lang="zh-CN" altLang="en-US" sz="32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矩形 13"/>
          <p:cNvSpPr/>
          <p:nvPr/>
        </p:nvSpPr>
        <p:spPr>
          <a:xfrm>
            <a:off x="401320" y="4990465"/>
            <a:ext cx="3505835" cy="583565"/>
          </a:xfrm>
          <a:prstGeom prst="rect">
            <a:avLst/>
          </a:prstGeom>
          <a:noFill/>
          <a:ln>
            <a:noFill/>
          </a:ln>
        </p:spPr>
        <p:txBody>
          <a:bodyPr wrap="square" rtlCol="0" anchor="t">
            <a:spAutoFit/>
          </a:bodyPr>
          <a:p>
            <a:pPr algn="ctr"/>
            <a:r>
              <a:rPr lang="zh-CN" altLang="en-US" sz="3200" b="1">
                <a:ln w="6600">
                  <a:solidFill>
                    <a:schemeClr val="accent2"/>
                  </a:solidFill>
                  <a:prstDash val="solid"/>
                </a:ln>
                <a:solidFill>
                  <a:srgbClr val="FFFFFF"/>
                </a:solidFill>
                <a:effectLst>
                  <a:outerShdw dist="38100" dir="2700000" algn="tl" rotWithShape="0">
                    <a:schemeClr val="accent2"/>
                  </a:outerShdw>
                </a:effectLst>
              </a:rPr>
              <a:t>指导教师：沙超</a:t>
            </a:r>
            <a:endParaRPr lang="zh-CN" altLang="en-US" sz="32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17" name="矩形 16"/>
          <p:cNvSpPr/>
          <p:nvPr/>
        </p:nvSpPr>
        <p:spPr>
          <a:xfrm>
            <a:off x="-401955" y="5574030"/>
            <a:ext cx="6017895" cy="645160"/>
          </a:xfrm>
          <a:prstGeom prst="rect">
            <a:avLst/>
          </a:prstGeom>
          <a:noFill/>
          <a:ln>
            <a:noFill/>
          </a:ln>
        </p:spPr>
        <p:txBody>
          <a:bodyPr wrap="square" rtlCol="0" anchor="t">
            <a:spAutoFit/>
          </a:bodyPr>
          <a:p>
            <a:pPr algn="ctr"/>
            <a:r>
              <a:rPr lang="en-US" altLang="zh-CN" sz="3600" b="1">
                <a:ln w="6600">
                  <a:solidFill>
                    <a:schemeClr val="accent2"/>
                  </a:solidFill>
                  <a:prstDash val="solid"/>
                </a:ln>
                <a:solidFill>
                  <a:srgbClr val="FFFFFF"/>
                </a:solidFill>
                <a:effectLst>
                  <a:outerShdw dist="38100" dir="2700000" algn="tl" rotWithShape="0">
                    <a:schemeClr val="accent2"/>
                  </a:outerShdw>
                </a:effectLst>
              </a:rPr>
              <a:t>      </a:t>
            </a:r>
            <a:r>
              <a:rPr lang="zh-CN" altLang="en-US" sz="3200" b="1">
                <a:ln w="6600">
                  <a:solidFill>
                    <a:schemeClr val="accent2"/>
                  </a:solidFill>
                  <a:prstDash val="solid"/>
                </a:ln>
                <a:solidFill>
                  <a:srgbClr val="FFFFFF"/>
                </a:solidFill>
                <a:effectLst>
                  <a:outerShdw dist="38100" dir="2700000" algn="tl" rotWithShape="0">
                    <a:schemeClr val="accent2"/>
                  </a:outerShdw>
                </a:effectLst>
              </a:rPr>
              <a:t>学       校：南京邮电大学</a:t>
            </a:r>
            <a:endParaRPr lang="zh-CN" altLang="en-US" sz="3200" b="1">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grpSp>
        <p:nvGrpSpPr>
          <p:cNvPr id="22533" name="同侧圆角矩形 59"/>
          <p:cNvGrpSpPr/>
          <p:nvPr/>
        </p:nvGrpSpPr>
        <p:grpSpPr bwMode="auto">
          <a:xfrm rot="0">
            <a:off x="403860" y="1466850"/>
            <a:ext cx="6598920" cy="5029200"/>
            <a:chOff x="192" y="718"/>
            <a:chExt cx="5384" cy="321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grpSpPr>
        <p:pic>
          <p:nvPicPr>
            <p:cNvPr id="22535" name="同侧圆角矩形 59"/>
            <p:cNvPicPr>
              <a:picLocks noChangeArrowheads="1"/>
            </p:cNvPicPr>
            <p:nvPr/>
          </p:nvPicPr>
          <p:blipFill>
            <a:blip r:embed="rId2" cstate="print"/>
            <a:srcRect/>
            <a:stretch>
              <a:fillRect/>
            </a:stretch>
          </p:blipFill>
          <p:spPr bwMode="auto">
            <a:xfrm>
              <a:off x="192" y="718"/>
              <a:ext cx="5384" cy="3210"/>
            </a:xfrm>
            <a:prstGeom prst="rect">
              <a:avLst/>
            </a:prstGeom>
            <a:grpFill/>
            <a:ln w="9525">
              <a:noFill/>
              <a:miter lim="800000"/>
              <a:headEnd/>
              <a:tailEnd/>
            </a:ln>
          </p:spPr>
        </p:pic>
        <p:sp>
          <p:nvSpPr>
            <p:cNvPr id="22536" name="Text Box 8"/>
            <p:cNvSpPr txBox="1">
              <a:spLocks noChangeArrowheads="1"/>
            </p:cNvSpPr>
            <p:nvPr/>
          </p:nvSpPr>
          <p:spPr bwMode="auto">
            <a:xfrm>
              <a:off x="192" y="718"/>
              <a:ext cx="5266" cy="3140"/>
            </a:xfrm>
            <a:prstGeom prst="rect">
              <a:avLst/>
            </a:prstGeom>
            <a:noFill/>
            <a:ln w="9525">
              <a:noFill/>
              <a:miter lim="800000"/>
            </a:ln>
          </p:spPr>
          <p:txBody>
            <a:bodyPr anchor="ctr"/>
            <a:lstStyle/>
            <a:p>
              <a:pPr algn="ctr"/>
              <a:endParaRPr lang="zh-CN" altLang="en-US">
                <a:solidFill>
                  <a:srgbClr val="FFFFFF"/>
                </a:solidFill>
                <a:latin typeface="Arial Black" panose="020B0A04020102020204" pitchFamily="34" charset="0"/>
                <a:ea typeface="汉仪粗宋简" panose="02010609000101010101" pitchFamily="49" charset="-122"/>
              </a:endParaRPr>
            </a:p>
          </p:txBody>
        </p:sp>
      </p:grpSp>
      <p:sp>
        <p:nvSpPr>
          <p:cNvPr id="2" name="文本框 1"/>
          <p:cNvSpPr txBox="1"/>
          <p:nvPr/>
        </p:nvSpPr>
        <p:spPr>
          <a:xfrm>
            <a:off x="7950835" y="881380"/>
            <a:ext cx="798195" cy="4779645"/>
          </a:xfrm>
          <a:prstGeom prst="rect">
            <a:avLst/>
          </a:prstGeom>
          <a:noFill/>
        </p:spPr>
        <p:txBody>
          <a:bodyPr vert="eaVert" wrap="square" rtlCol="0">
            <a:spAutoFit/>
          </a:bodyPr>
          <a:p>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2</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、方法和技术路线</a:t>
            </a:r>
            <a:endPar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endParaRPr>
          </a:p>
        </p:txBody>
      </p:sp>
      <p:grpSp>
        <p:nvGrpSpPr>
          <p:cNvPr id="22571" name="Group 43"/>
          <p:cNvGrpSpPr/>
          <p:nvPr/>
        </p:nvGrpSpPr>
        <p:grpSpPr bwMode="auto">
          <a:xfrm>
            <a:off x="534670" y="231140"/>
            <a:ext cx="6192520" cy="830803"/>
            <a:chOff x="912" y="1008"/>
            <a:chExt cx="3984" cy="944"/>
          </a:xfrm>
        </p:grpSpPr>
        <p:sp>
          <p:nvSpPr>
            <p:cNvPr id="22572" name="AutoShape 44"/>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19467" name="Group 45"/>
            <p:cNvGrpSpPr/>
            <p:nvPr/>
          </p:nvGrpSpPr>
          <p:grpSpPr bwMode="auto">
            <a:xfrm>
              <a:off x="999" y="1092"/>
              <a:ext cx="768" cy="746"/>
              <a:chOff x="999" y="1092"/>
              <a:chExt cx="768" cy="746"/>
            </a:xfrm>
          </p:grpSpPr>
          <p:sp>
            <p:nvSpPr>
              <p:cNvPr id="19469" name="AutoShape 46"/>
              <p:cNvSpPr>
                <a:spLocks noChangeArrowheads="1"/>
              </p:cNvSpPr>
              <p:nvPr/>
            </p:nvSpPr>
            <p:spPr bwMode="gray">
              <a:xfrm>
                <a:off x="999" y="1092"/>
                <a:ext cx="768" cy="746"/>
              </a:xfrm>
              <a:prstGeom prst="roundRect">
                <a:avLst>
                  <a:gd name="adj" fmla="val 11921"/>
                </a:avLst>
              </a:prstGeom>
              <a:gradFill rotWithShape="1">
                <a:gsLst>
                  <a:gs pos="0">
                    <a:srgbClr val="00FF00"/>
                  </a:gs>
                  <a:gs pos="100000">
                    <a:srgbClr val="004C00"/>
                  </a:gs>
                </a:gsLst>
                <a:lin ang="5400000" scaled="1"/>
              </a:gradFill>
              <a:ln w="38100">
                <a:solidFill>
                  <a:schemeClr val="bg1"/>
                </a:solidFill>
                <a:round/>
              </a:ln>
            </p:spPr>
            <p:txBody>
              <a:bodyPr wrap="none" anchor="ctr"/>
              <a:p>
                <a:endParaRPr lang="zh-CN" altLang="en-US"/>
              </a:p>
            </p:txBody>
          </p:sp>
          <p:sp>
            <p:nvSpPr>
              <p:cNvPr id="22575" name="Freeform 47"/>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p>
                <a:pPr>
                  <a:defRPr/>
                </a:pPr>
                <a:endParaRPr lang="zh-CN" altLang="en-US"/>
              </a:p>
            </p:txBody>
          </p:sp>
          <p:sp>
            <p:nvSpPr>
              <p:cNvPr id="19471" name="Text Box 48"/>
              <p:cNvSpPr txBox="1">
                <a:spLocks noChangeArrowheads="1"/>
              </p:cNvSpPr>
              <p:nvPr/>
            </p:nvSpPr>
            <p:spPr bwMode="gray">
              <a:xfrm>
                <a:off x="1159" y="1193"/>
                <a:ext cx="449" cy="558"/>
              </a:xfrm>
              <a:prstGeom prst="rect">
                <a:avLst/>
              </a:prstGeom>
              <a:no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2.1</a:t>
                </a:r>
                <a:endParaRPr lang="zh-CN" altLang="en-US" sz="2600" b="1">
                  <a:solidFill>
                    <a:schemeClr val="bg1"/>
                  </a:solidFill>
                  <a:ea typeface="汉仪粗宋简" panose="02010609000101010101" pitchFamily="49" charset="-122"/>
                </a:endParaRPr>
              </a:p>
            </p:txBody>
          </p:sp>
        </p:grpSp>
        <p:sp>
          <p:nvSpPr>
            <p:cNvPr id="22577" name="Text Box 49"/>
            <p:cNvSpPr txBox="1">
              <a:spLocks noChangeArrowheads="1"/>
            </p:cNvSpPr>
            <p:nvPr/>
          </p:nvSpPr>
          <p:spPr bwMode="gray">
            <a:xfrm>
              <a:off x="1872" y="1149"/>
              <a:ext cx="2928" cy="803"/>
            </a:xfrm>
            <a:prstGeom prst="rect">
              <a:avLst/>
            </a:prstGeom>
            <a:noFill/>
            <a:ln w="9525" algn="ctr">
              <a:noFill/>
              <a:miter lim="800000"/>
            </a:ln>
            <a:effectLst>
              <a:outerShdw dist="17961" dir="2700000" algn="ctr" rotWithShape="0">
                <a:schemeClr val="tx1"/>
              </a:outerShdw>
            </a:effectLst>
          </p:spPr>
          <p:txBody>
            <a:bodyPr>
              <a:spAutoFit/>
            </a:bodyPr>
            <a:p>
              <a:pPr eaLnBrk="0" hangingPunct="0">
                <a:spcBef>
                  <a:spcPct val="20000"/>
                </a:spcBef>
                <a:buFont typeface="Arial" panose="020B0604020202020204" pitchFamily="34" charset="0"/>
                <a:buNone/>
                <a:defRPr/>
              </a:pPr>
              <a:endParaRPr lang="zh-CN" altLang="en-US" sz="4000" b="1">
                <a:solidFill>
                  <a:srgbClr val="000099"/>
                </a:solidFill>
                <a:ea typeface="汉仪粗宋简" panose="02010609000101010101" pitchFamily="49" charset="-122"/>
              </a:endParaRPr>
            </a:p>
          </p:txBody>
        </p:sp>
      </p:grpSp>
      <p:sp>
        <p:nvSpPr>
          <p:cNvPr id="23" name="文本框 22"/>
          <p:cNvSpPr txBox="1"/>
          <p:nvPr/>
        </p:nvSpPr>
        <p:spPr>
          <a:xfrm>
            <a:off x="2120265" y="316230"/>
            <a:ext cx="4869180" cy="645160"/>
          </a:xfrm>
          <a:prstGeom prst="rect">
            <a:avLst/>
          </a:prstGeom>
          <a:noFill/>
        </p:spPr>
        <p:txBody>
          <a:bodyPr wrap="square" rtlCol="0">
            <a:spAutoFit/>
            <a:scene3d>
              <a:camera prst="orthographicFront"/>
              <a:lightRig rig="threePt" dir="t"/>
            </a:scene3d>
          </a:bodyPr>
          <a:p>
            <a:r>
              <a:rPr lang="zh-CN" altLang="en-US" sz="36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sym typeface="+mn-ea"/>
              </a:rPr>
              <a:t>底层无线传感网的设计</a:t>
            </a:r>
            <a:endParaRPr lang="zh-CN" altLang="en-US" sz="36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sym typeface="+mn-ea"/>
            </a:endParaRPr>
          </a:p>
        </p:txBody>
      </p:sp>
      <p:sp>
        <p:nvSpPr>
          <p:cNvPr id="4" name="文本框 3"/>
          <p:cNvSpPr txBox="1"/>
          <p:nvPr/>
        </p:nvSpPr>
        <p:spPr>
          <a:xfrm>
            <a:off x="1332865" y="1579245"/>
            <a:ext cx="4031615" cy="398780"/>
          </a:xfrm>
          <a:prstGeom prst="rect">
            <a:avLst/>
          </a:prstGeom>
          <a:solidFill>
            <a:schemeClr val="accent5"/>
          </a:solidFill>
        </p:spPr>
        <p:txBody>
          <a:bodyPr wrap="square" rtlCol="0">
            <a:spAutoFit/>
          </a:bodyPr>
          <a:p>
            <a:pPr algn="ctr"/>
            <a:r>
              <a:rPr lang="en-US" altLang="zh-CN" sz="2000" b="1">
                <a:latin typeface="华文新魏" panose="02010800040101010101" charset="-122"/>
                <a:ea typeface="华文新魏" panose="02010800040101010101" charset="-122"/>
              </a:rPr>
              <a:t> </a:t>
            </a:r>
            <a:r>
              <a:rPr lang="zh-CN" altLang="en-US" sz="2000" b="1">
                <a:latin typeface="华文新魏" panose="02010800040101010101" charset="-122"/>
                <a:ea typeface="华文新魏" panose="02010800040101010101" charset="-122"/>
              </a:rPr>
              <a:t>网关节点的设计</a:t>
            </a:r>
            <a:endParaRPr lang="zh-CN" altLang="en-US" sz="2000" b="1">
              <a:latin typeface="华文新魏" panose="02010800040101010101" charset="-122"/>
              <a:ea typeface="华文新魏" panose="02010800040101010101" charset="-122"/>
            </a:endParaRPr>
          </a:p>
        </p:txBody>
      </p:sp>
      <p:pic>
        <p:nvPicPr>
          <p:cNvPr id="35843" name="图片 3" descr="44145A56B27A2A205A8FEDAE2AA9C82C"/>
          <p:cNvPicPr>
            <a:picLocks noChangeAspect="1"/>
          </p:cNvPicPr>
          <p:nvPr/>
        </p:nvPicPr>
        <p:blipFill>
          <a:blip r:embed="rId3"/>
          <a:srcRect l="15538" t="20549" r="15791" b="15806"/>
          <a:stretch>
            <a:fillRect/>
          </a:stretch>
        </p:blipFill>
        <p:spPr>
          <a:xfrm>
            <a:off x="2628900" y="3248025"/>
            <a:ext cx="2389505" cy="1356360"/>
          </a:xfrm>
          <a:prstGeom prst="rect">
            <a:avLst/>
          </a:prstGeom>
          <a:noFill/>
          <a:ln w="9525">
            <a:noFill/>
          </a:ln>
        </p:spPr>
      </p:pic>
      <p:sp>
        <p:nvSpPr>
          <p:cNvPr id="6" name="圆角矩形 5"/>
          <p:cNvSpPr/>
          <p:nvPr/>
        </p:nvSpPr>
        <p:spPr>
          <a:xfrm>
            <a:off x="669290" y="2566035"/>
            <a:ext cx="1450975" cy="112395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5446395" y="2566035"/>
            <a:ext cx="1411605" cy="112395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669925" y="4699000"/>
            <a:ext cx="1451610" cy="1129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5446395" y="4699000"/>
            <a:ext cx="1410970" cy="1129665"/>
          </a:xfrm>
          <a:prstGeom prst="roundRect">
            <a:avLst/>
          </a:prstGeom>
          <a:gradFill>
            <a:gsLst>
              <a:gs pos="0">
                <a:srgbClr val="7B32B2"/>
              </a:gs>
              <a:gs pos="100000">
                <a:srgbClr val="401A5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534035" y="2723515"/>
            <a:ext cx="1587500" cy="706755"/>
          </a:xfrm>
          <a:prstGeom prst="rect">
            <a:avLst/>
          </a:prstGeom>
          <a:noFill/>
        </p:spPr>
        <p:txBody>
          <a:bodyPr wrap="square" rtlCol="0">
            <a:spAutoFit/>
          </a:bodyPr>
          <a:p>
            <a:pPr algn="ctr"/>
            <a:r>
              <a:rPr lang="en-US" altLang="zh-CN" sz="2000" b="1">
                <a:latin typeface="华文新魏" panose="02010800040101010101" charset="-122"/>
                <a:ea typeface="华文新魏" panose="02010800040101010101" charset="-122"/>
                <a:sym typeface="+mn-ea"/>
              </a:rPr>
              <a:t>  </a:t>
            </a:r>
            <a:r>
              <a:rPr lang="zh-CN" altLang="en-US" sz="2000" b="1">
                <a:latin typeface="华文新魏" panose="02010800040101010101" charset="-122"/>
                <a:ea typeface="华文新魏" panose="02010800040101010101" charset="-122"/>
                <a:sym typeface="+mn-ea"/>
              </a:rPr>
              <a:t>① 监听无线通信数据</a:t>
            </a:r>
            <a:endParaRPr lang="zh-CN" altLang="en-US" sz="2000" b="1">
              <a:latin typeface="华文新魏" panose="02010800040101010101" charset="-122"/>
              <a:ea typeface="华文新魏" panose="02010800040101010101" charset="-122"/>
              <a:sym typeface="+mn-ea"/>
            </a:endParaRPr>
          </a:p>
        </p:txBody>
      </p:sp>
      <p:sp>
        <p:nvSpPr>
          <p:cNvPr id="11" name="文本框 10"/>
          <p:cNvSpPr txBox="1"/>
          <p:nvPr/>
        </p:nvSpPr>
        <p:spPr>
          <a:xfrm>
            <a:off x="5447665" y="2723515"/>
            <a:ext cx="1410335" cy="706755"/>
          </a:xfrm>
          <a:prstGeom prst="rect">
            <a:avLst/>
          </a:prstGeom>
          <a:noFill/>
        </p:spPr>
        <p:txBody>
          <a:bodyPr wrap="square" rtlCol="0">
            <a:spAutoFit/>
          </a:bodyPr>
          <a:p>
            <a:r>
              <a:rPr lang="en-US" altLang="zh-CN" sz="2000" b="1">
                <a:latin typeface="华文新魏" panose="02010800040101010101" charset="-122"/>
                <a:ea typeface="华文新魏" panose="02010800040101010101" charset="-122"/>
              </a:rPr>
              <a:t> </a:t>
            </a:r>
            <a:r>
              <a:rPr lang="zh-CN" altLang="en-US" sz="2000" b="1">
                <a:latin typeface="华文新魏" panose="02010800040101010101" charset="-122"/>
                <a:ea typeface="华文新魏" panose="02010800040101010101" charset="-122"/>
              </a:rPr>
              <a:t>② </a:t>
            </a:r>
            <a:r>
              <a:rPr lang="zh-CN" altLang="en-US" sz="2000" b="1">
                <a:latin typeface="华文新魏" panose="02010800040101010101" charset="-122"/>
                <a:ea typeface="华文新魏" panose="02010800040101010101" charset="-122"/>
                <a:sym typeface="+mn-ea"/>
              </a:rPr>
              <a:t>监听串口数据</a:t>
            </a:r>
            <a:endParaRPr lang="zh-CN" altLang="en-US" sz="2000" b="1">
              <a:latin typeface="华文新魏" panose="02010800040101010101" charset="-122"/>
              <a:ea typeface="华文新魏" panose="02010800040101010101" charset="-122"/>
            </a:endParaRPr>
          </a:p>
        </p:txBody>
      </p:sp>
      <p:sp>
        <p:nvSpPr>
          <p:cNvPr id="12" name="文本框 11"/>
          <p:cNvSpPr txBox="1"/>
          <p:nvPr/>
        </p:nvSpPr>
        <p:spPr>
          <a:xfrm>
            <a:off x="669925" y="4756150"/>
            <a:ext cx="1699895" cy="1014730"/>
          </a:xfrm>
          <a:prstGeom prst="rect">
            <a:avLst/>
          </a:prstGeom>
          <a:noFill/>
        </p:spPr>
        <p:txBody>
          <a:bodyPr wrap="square" rtlCol="0">
            <a:spAutoFit/>
          </a:bodyPr>
          <a:p>
            <a:r>
              <a:rPr lang="en-US" altLang="zh-CN" sz="2000" b="1">
                <a:latin typeface="华文新魏" panose="02010800040101010101" charset="-122"/>
                <a:ea typeface="华文新魏" panose="02010800040101010101" charset="-122"/>
              </a:rPr>
              <a:t> </a:t>
            </a:r>
            <a:r>
              <a:rPr lang="zh-CN" altLang="en-US" sz="2000" b="1">
                <a:latin typeface="华文新魏" panose="02010800040101010101" charset="-122"/>
                <a:ea typeface="华文新魏" panose="02010800040101010101" charset="-122"/>
              </a:rPr>
              <a:t>③ 将数据包通过串口发送给上位机</a:t>
            </a:r>
            <a:endParaRPr lang="zh-CN" altLang="en-US" sz="2000" b="1">
              <a:latin typeface="华文新魏" panose="02010800040101010101" charset="-122"/>
              <a:ea typeface="华文新魏" panose="02010800040101010101" charset="-122"/>
            </a:endParaRPr>
          </a:p>
        </p:txBody>
      </p:sp>
      <p:sp>
        <p:nvSpPr>
          <p:cNvPr id="14" name="文本框 13"/>
          <p:cNvSpPr txBox="1"/>
          <p:nvPr/>
        </p:nvSpPr>
        <p:spPr>
          <a:xfrm>
            <a:off x="5364480" y="4699000"/>
            <a:ext cx="1624330" cy="1014730"/>
          </a:xfrm>
          <a:prstGeom prst="rect">
            <a:avLst/>
          </a:prstGeom>
          <a:noFill/>
        </p:spPr>
        <p:txBody>
          <a:bodyPr wrap="square" rtlCol="0">
            <a:spAutoFit/>
          </a:bodyPr>
          <a:p>
            <a:r>
              <a:rPr lang="en-US" altLang="zh-CN" sz="2000" b="1">
                <a:latin typeface="华文新魏" panose="02010800040101010101" charset="-122"/>
                <a:ea typeface="华文新魏" panose="02010800040101010101" charset="-122"/>
              </a:rPr>
              <a:t> </a:t>
            </a:r>
            <a:r>
              <a:rPr lang="zh-CN" altLang="en-US" sz="2000" b="1">
                <a:latin typeface="华文新魏" panose="02010800040101010101" charset="-122"/>
                <a:ea typeface="华文新魏" panose="02010800040101010101" charset="-122"/>
              </a:rPr>
              <a:t>④ 将上位机的命令传送给控制节点</a:t>
            </a:r>
            <a:endParaRPr lang="zh-CN" altLang="en-US" sz="2000" b="1">
              <a:latin typeface="华文新魏" panose="02010800040101010101" charset="-122"/>
              <a:ea typeface="华文新魏" panose="02010800040101010101" charset="-122"/>
            </a:endParaRPr>
          </a:p>
        </p:txBody>
      </p:sp>
      <p:cxnSp>
        <p:nvCxnSpPr>
          <p:cNvPr id="16" name="直接箭头连接符 15"/>
          <p:cNvCxnSpPr>
            <a:stCxn id="10" idx="3"/>
          </p:cNvCxnSpPr>
          <p:nvPr/>
        </p:nvCxnSpPr>
        <p:spPr>
          <a:xfrm>
            <a:off x="2121535" y="3077210"/>
            <a:ext cx="722630" cy="49530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2121535" y="4364990"/>
            <a:ext cx="794385" cy="73977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4663440" y="3212465"/>
            <a:ext cx="916940" cy="36004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4500245" y="4364990"/>
            <a:ext cx="1007745" cy="57594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2571"/>
                                        </p:tgtEl>
                                      </p:cBhvr>
                                    </p:animEffect>
                                    <p:animScale>
                                      <p:cBhvr>
                                        <p:cTn id="7" dur="250" autoRev="1" fill="hold"/>
                                        <p:tgtEl>
                                          <p:spTgt spid="2257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grpSp>
        <p:nvGrpSpPr>
          <p:cNvPr id="9" name="Group 6"/>
          <p:cNvGrpSpPr/>
          <p:nvPr/>
        </p:nvGrpSpPr>
        <p:grpSpPr bwMode="auto">
          <a:xfrm>
            <a:off x="767715" y="235585"/>
            <a:ext cx="6206490" cy="1031165"/>
            <a:chOff x="912" y="1008"/>
            <a:chExt cx="3984" cy="1357"/>
          </a:xfrm>
        </p:grpSpPr>
        <p:sp>
          <p:nvSpPr>
            <p:cNvPr id="10" name="AutoShape 7"/>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11" name="Group 8"/>
            <p:cNvGrpSpPr/>
            <p:nvPr/>
          </p:nvGrpSpPr>
          <p:grpSpPr bwMode="auto">
            <a:xfrm>
              <a:off x="999" y="1092"/>
              <a:ext cx="768" cy="1273"/>
              <a:chOff x="999" y="1092"/>
              <a:chExt cx="768" cy="1273"/>
            </a:xfrm>
          </p:grpSpPr>
          <p:sp>
            <p:nvSpPr>
              <p:cNvPr id="12" name="AutoShape 9"/>
              <p:cNvSpPr>
                <a:spLocks noChangeArrowheads="1"/>
              </p:cNvSpPr>
              <p:nvPr/>
            </p:nvSpPr>
            <p:spPr bwMode="gray">
              <a:xfrm>
                <a:off x="999" y="1092"/>
                <a:ext cx="768" cy="746"/>
              </a:xfrm>
              <a:prstGeom prst="roundRect">
                <a:avLst>
                  <a:gd name="adj" fmla="val 11921"/>
                </a:avLst>
              </a:prstGeom>
              <a:solidFill>
                <a:schemeClr val="accent5">
                  <a:lumMod val="75000"/>
                </a:schemeClr>
              </a:solidFill>
              <a:ln w="38100">
                <a:solidFill>
                  <a:schemeClr val="bg1"/>
                </a:solidFill>
                <a:round/>
              </a:ln>
            </p:spPr>
            <p:txBody>
              <a:bodyPr wrap="none" anchor="ctr"/>
              <a:p>
                <a:endParaRPr lang="zh-CN" altLang="en-US"/>
              </a:p>
            </p:txBody>
          </p:sp>
          <p:sp>
            <p:nvSpPr>
              <p:cNvPr id="13"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p>
                <a:pPr>
                  <a:defRPr/>
                </a:pPr>
                <a:endParaRPr lang="zh-CN" altLang="en-US"/>
              </a:p>
            </p:txBody>
          </p:sp>
          <p:sp>
            <p:nvSpPr>
              <p:cNvPr id="14" name="Text Box 11"/>
              <p:cNvSpPr txBox="1">
                <a:spLocks noChangeArrowheads="1"/>
              </p:cNvSpPr>
              <p:nvPr/>
            </p:nvSpPr>
            <p:spPr bwMode="gray">
              <a:xfrm>
                <a:off x="1153" y="1192"/>
                <a:ext cx="449" cy="1173"/>
              </a:xfrm>
              <a:prstGeom prst="rect">
                <a:avLst/>
              </a:prstGeom>
              <a:no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2.2</a:t>
                </a:r>
                <a:r>
                  <a:rPr lang="zh-CN" altLang="en-US" sz="2600" b="1">
                    <a:solidFill>
                      <a:schemeClr val="bg1"/>
                    </a:solidFill>
                    <a:ea typeface="汉仪粗宋简" panose="02010609000101010101" pitchFamily="49" charset="-122"/>
                  </a:rPr>
                  <a:t>、</a:t>
                </a:r>
                <a:endParaRPr lang="zh-CN" altLang="en-US" sz="2600" b="1">
                  <a:solidFill>
                    <a:schemeClr val="bg1"/>
                  </a:solidFill>
                  <a:ea typeface="汉仪粗宋简" panose="02010609000101010101" pitchFamily="49" charset="-122"/>
                </a:endParaRPr>
              </a:p>
            </p:txBody>
          </p:sp>
        </p:grpSp>
        <p:sp>
          <p:nvSpPr>
            <p:cNvPr id="15" name="Text Box 12"/>
            <p:cNvSpPr txBox="1">
              <a:spLocks noChangeArrowheads="1"/>
            </p:cNvSpPr>
            <p:nvPr/>
          </p:nvSpPr>
          <p:spPr bwMode="gray">
            <a:xfrm>
              <a:off x="1872" y="1149"/>
              <a:ext cx="2928" cy="639"/>
            </a:xfrm>
            <a:prstGeom prst="rect">
              <a:avLst/>
            </a:prstGeom>
            <a:noFill/>
            <a:ln w="9525" algn="ctr">
              <a:noFill/>
              <a:miter lim="800000"/>
            </a:ln>
            <a:effectLst>
              <a:outerShdw dist="17961" dir="2700000" algn="ctr" rotWithShape="0">
                <a:schemeClr val="tx1"/>
              </a:outerShdw>
            </a:effectLst>
          </p:spPr>
          <p:txBody>
            <a:bodyPr>
              <a:spAutoFit/>
            </a:bodyPr>
            <a:p>
              <a:pPr eaLnBrk="0" hangingPunct="0">
                <a:spcBef>
                  <a:spcPct val="20000"/>
                </a:spcBef>
                <a:buFont typeface="Arial" panose="020B0604020202020204" pitchFamily="34" charset="0"/>
                <a:buNone/>
                <a:defRPr/>
              </a:pPr>
              <a:endParaRPr lang="zh-CN" altLang="en-US" sz="4000" b="1">
                <a:solidFill>
                  <a:srgbClr val="000099"/>
                </a:solidFill>
                <a:ea typeface="汉仪粗宋简" panose="02010609000101010101" pitchFamily="49" charset="-122"/>
              </a:endParaRPr>
            </a:p>
          </p:txBody>
        </p:sp>
      </p:grpSp>
      <p:sp>
        <p:nvSpPr>
          <p:cNvPr id="2" name="文本框 1"/>
          <p:cNvSpPr txBox="1"/>
          <p:nvPr/>
        </p:nvSpPr>
        <p:spPr>
          <a:xfrm>
            <a:off x="2169795" y="298450"/>
            <a:ext cx="4803775" cy="645160"/>
          </a:xfrm>
          <a:prstGeom prst="rect">
            <a:avLst/>
          </a:prstGeom>
          <a:noFill/>
        </p:spPr>
        <p:txBody>
          <a:bodyPr wrap="square" rtlCol="0">
            <a:spAutoFit/>
            <a:scene3d>
              <a:camera prst="orthographicFront"/>
              <a:lightRig rig="threePt" dir="t"/>
            </a:scene3d>
          </a:bodyPr>
          <a:p>
            <a:r>
              <a:rPr lang="zh-CN" altLang="en-US" sz="36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rPr>
              <a:t>PC端应用程序的设计</a:t>
            </a:r>
            <a:endParaRPr lang="zh-CN" altLang="en-US" sz="36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endParaRPr>
          </a:p>
        </p:txBody>
      </p:sp>
      <p:sp>
        <p:nvSpPr>
          <p:cNvPr id="3" name="文本框 2"/>
          <p:cNvSpPr txBox="1"/>
          <p:nvPr/>
        </p:nvSpPr>
        <p:spPr>
          <a:xfrm>
            <a:off x="7950835" y="881380"/>
            <a:ext cx="798195" cy="4779645"/>
          </a:xfrm>
          <a:prstGeom prst="rect">
            <a:avLst/>
          </a:prstGeom>
          <a:noFill/>
        </p:spPr>
        <p:txBody>
          <a:bodyPr vert="eaVert" wrap="square" rtlCol="0">
            <a:spAutoFit/>
          </a:bodyPr>
          <a:p>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2</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、方法和技术路线</a:t>
            </a:r>
            <a:endPar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endParaRPr>
          </a:p>
        </p:txBody>
      </p:sp>
      <p:sp>
        <p:nvSpPr>
          <p:cNvPr id="4" name="文本框 3"/>
          <p:cNvSpPr txBox="1"/>
          <p:nvPr/>
        </p:nvSpPr>
        <p:spPr>
          <a:xfrm>
            <a:off x="398145" y="1568450"/>
            <a:ext cx="2627630" cy="34150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wrap="square" rtlCol="0">
            <a:spAutoFit/>
          </a:bodyPr>
          <a:p>
            <a:r>
              <a:rPr lang="zh-CN" altLang="en-US" sz="2400" b="1" u="sng">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sym typeface="+mn-ea"/>
              </a:rPr>
              <a:t>① 实现对各事件相关参数的处理。</a:t>
            </a:r>
            <a:endParaRPr lang="zh-CN" altLang="en-US" sz="2400" b="1" u="sng">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sym typeface="+mn-ea"/>
            </a:endParaRPr>
          </a:p>
          <a:p>
            <a:r>
              <a:rPr lang="zh-CN" altLang="en-US" sz="2400" b="1" u="sng">
                <a:solidFill>
                  <a:schemeClr val="accent4"/>
                </a:solidFill>
                <a:effectLst/>
                <a:latin typeface="华文新魏" panose="02010800040101010101" charset="-122"/>
                <a:ea typeface="华文新魏" panose="02010800040101010101" charset="-122"/>
                <a:sym typeface="+mn-ea"/>
              </a:rPr>
              <a:t>② 并提供用户交互界面以实现对事件检测结果的可视化反馈和事件处理</a:t>
            </a:r>
            <a:r>
              <a:rPr lang="zh-CN" altLang="en-US" sz="2400" b="1" u="sng">
                <a:solidFill>
                  <a:schemeClr val="accent4"/>
                </a:solidFill>
                <a:latin typeface="华文新魏" panose="02010800040101010101" charset="-122"/>
                <a:ea typeface="华文新魏" panose="02010800040101010101" charset="-122"/>
                <a:sym typeface="+mn-ea"/>
              </a:rPr>
              <a:t>的用户可控接口。</a:t>
            </a:r>
            <a:endParaRPr lang="zh-CN" altLang="en-US" sz="2400" b="1" u="sng">
              <a:solidFill>
                <a:schemeClr val="accent4"/>
              </a:solidFill>
              <a:latin typeface="华文新魏" panose="02010800040101010101" charset="-122"/>
              <a:ea typeface="华文新魏" panose="02010800040101010101" charset="-122"/>
              <a:sym typeface="+mn-ea"/>
            </a:endParaRPr>
          </a:p>
          <a:p>
            <a:r>
              <a:rPr lang="zh-CN" altLang="en-US" sz="2400" b="1" u="sng">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③ 应用程序功能框架如右图所示。</a:t>
            </a:r>
            <a:endParaRPr lang="zh-CN" altLang="en-US" sz="2400" b="1" u="sng">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endParaRPr>
          </a:p>
        </p:txBody>
      </p:sp>
      <p:pic>
        <p:nvPicPr>
          <p:cNvPr id="7" name="图片 6" descr="`L`8H(}DGPYVK[]K7T}3W5I"/>
          <p:cNvPicPr>
            <a:picLocks noChangeAspect="1"/>
          </p:cNvPicPr>
          <p:nvPr/>
        </p:nvPicPr>
        <p:blipFill>
          <a:blip r:embed="rId2"/>
          <a:stretch>
            <a:fillRect/>
          </a:stretch>
        </p:blipFill>
        <p:spPr>
          <a:xfrm>
            <a:off x="3143885" y="1569085"/>
            <a:ext cx="3947795" cy="3413760"/>
          </a:xfrm>
          <a:prstGeom prst="rect">
            <a:avLst/>
          </a:prstGeom>
        </p:spPr>
      </p:pic>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grpSp>
        <p:nvGrpSpPr>
          <p:cNvPr id="9" name="Group 6"/>
          <p:cNvGrpSpPr/>
          <p:nvPr/>
        </p:nvGrpSpPr>
        <p:grpSpPr bwMode="auto">
          <a:xfrm>
            <a:off x="767715" y="235585"/>
            <a:ext cx="6206490" cy="693016"/>
            <a:chOff x="912" y="1008"/>
            <a:chExt cx="3984" cy="912"/>
          </a:xfrm>
        </p:grpSpPr>
        <p:sp>
          <p:nvSpPr>
            <p:cNvPr id="10" name="AutoShape 7"/>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11" name="Group 8"/>
            <p:cNvGrpSpPr/>
            <p:nvPr/>
          </p:nvGrpSpPr>
          <p:grpSpPr bwMode="auto">
            <a:xfrm>
              <a:off x="999" y="1092"/>
              <a:ext cx="768" cy="747"/>
              <a:chOff x="999" y="1092"/>
              <a:chExt cx="768" cy="747"/>
            </a:xfrm>
          </p:grpSpPr>
          <p:sp>
            <p:nvSpPr>
              <p:cNvPr id="12" name="AutoShape 9"/>
              <p:cNvSpPr>
                <a:spLocks noChangeArrowheads="1"/>
              </p:cNvSpPr>
              <p:nvPr/>
            </p:nvSpPr>
            <p:spPr bwMode="gray">
              <a:xfrm>
                <a:off x="999" y="1092"/>
                <a:ext cx="768" cy="746"/>
              </a:xfrm>
              <a:prstGeom prst="roundRect">
                <a:avLst>
                  <a:gd name="adj" fmla="val 11921"/>
                </a:avLst>
              </a:prstGeom>
              <a:solidFill>
                <a:schemeClr val="accent5">
                  <a:lumMod val="75000"/>
                </a:schemeClr>
              </a:solidFill>
              <a:ln w="38100">
                <a:solidFill>
                  <a:schemeClr val="bg1"/>
                </a:solidFill>
                <a:round/>
              </a:ln>
            </p:spPr>
            <p:txBody>
              <a:bodyPr wrap="none" anchor="ctr"/>
              <a:p>
                <a:endParaRPr lang="zh-CN" altLang="en-US"/>
              </a:p>
            </p:txBody>
          </p:sp>
          <p:sp>
            <p:nvSpPr>
              <p:cNvPr id="13"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p>
                <a:pPr>
                  <a:defRPr/>
                </a:pPr>
                <a:endParaRPr lang="zh-CN" altLang="en-US"/>
              </a:p>
            </p:txBody>
          </p:sp>
          <p:sp>
            <p:nvSpPr>
              <p:cNvPr id="14" name="Text Box 11"/>
              <p:cNvSpPr txBox="1">
                <a:spLocks noChangeArrowheads="1"/>
              </p:cNvSpPr>
              <p:nvPr/>
            </p:nvSpPr>
            <p:spPr bwMode="gray">
              <a:xfrm>
                <a:off x="1153" y="1192"/>
                <a:ext cx="449" cy="647"/>
              </a:xfrm>
              <a:prstGeom prst="rect">
                <a:avLst/>
              </a:prstGeom>
              <a:no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2.3</a:t>
                </a:r>
                <a:endParaRPr lang="en-US" altLang="zh-CN" sz="2600" b="1">
                  <a:solidFill>
                    <a:schemeClr val="bg1"/>
                  </a:solidFill>
                  <a:ea typeface="汉仪粗宋简" panose="02010609000101010101" pitchFamily="49" charset="-122"/>
                </a:endParaRPr>
              </a:p>
            </p:txBody>
          </p:sp>
        </p:grpSp>
        <p:sp>
          <p:nvSpPr>
            <p:cNvPr id="15" name="Text Box 12"/>
            <p:cNvSpPr txBox="1">
              <a:spLocks noChangeArrowheads="1"/>
            </p:cNvSpPr>
            <p:nvPr/>
          </p:nvSpPr>
          <p:spPr bwMode="gray">
            <a:xfrm>
              <a:off x="1872" y="1149"/>
              <a:ext cx="2928" cy="639"/>
            </a:xfrm>
            <a:prstGeom prst="rect">
              <a:avLst/>
            </a:prstGeom>
            <a:noFill/>
            <a:ln w="9525" algn="ctr">
              <a:noFill/>
              <a:miter lim="800000"/>
            </a:ln>
            <a:effectLst>
              <a:outerShdw dist="17961" dir="2700000" algn="ctr" rotWithShape="0">
                <a:schemeClr val="tx1"/>
              </a:outerShdw>
            </a:effectLst>
          </p:spPr>
          <p:txBody>
            <a:bodyPr>
              <a:spAutoFit/>
            </a:bodyPr>
            <a:p>
              <a:pPr eaLnBrk="0" hangingPunct="0">
                <a:spcBef>
                  <a:spcPct val="20000"/>
                </a:spcBef>
                <a:buFont typeface="Arial" panose="020B0604020202020204" pitchFamily="34" charset="0"/>
                <a:buNone/>
                <a:defRPr/>
              </a:pPr>
              <a:endParaRPr lang="zh-CN" altLang="en-US" sz="4000" b="1">
                <a:solidFill>
                  <a:srgbClr val="000099"/>
                </a:solidFill>
                <a:ea typeface="汉仪粗宋简" panose="02010609000101010101" pitchFamily="49" charset="-122"/>
              </a:endParaRPr>
            </a:p>
          </p:txBody>
        </p:sp>
      </p:grpSp>
      <p:sp>
        <p:nvSpPr>
          <p:cNvPr id="2" name="文本框 1"/>
          <p:cNvSpPr txBox="1"/>
          <p:nvPr/>
        </p:nvSpPr>
        <p:spPr>
          <a:xfrm>
            <a:off x="2169795" y="298450"/>
            <a:ext cx="4803775" cy="645160"/>
          </a:xfrm>
          <a:prstGeom prst="rect">
            <a:avLst/>
          </a:prstGeom>
          <a:noFill/>
        </p:spPr>
        <p:txBody>
          <a:bodyPr wrap="square" rtlCol="0">
            <a:spAutoFit/>
            <a:scene3d>
              <a:camera prst="orthographicFront"/>
              <a:lightRig rig="threePt" dir="t"/>
            </a:scene3d>
          </a:bodyPr>
          <a:p>
            <a:r>
              <a:rPr lang="zh-CN" altLang="en-US" sz="36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rPr>
              <a:t>PC端应用程序的设计</a:t>
            </a:r>
            <a:endParaRPr lang="zh-CN" altLang="en-US" sz="36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endParaRPr>
          </a:p>
        </p:txBody>
      </p:sp>
      <p:sp>
        <p:nvSpPr>
          <p:cNvPr id="3" name="文本框 2"/>
          <p:cNvSpPr txBox="1"/>
          <p:nvPr/>
        </p:nvSpPr>
        <p:spPr>
          <a:xfrm>
            <a:off x="7950835" y="881380"/>
            <a:ext cx="798195" cy="4779645"/>
          </a:xfrm>
          <a:prstGeom prst="rect">
            <a:avLst/>
          </a:prstGeom>
          <a:noFill/>
        </p:spPr>
        <p:txBody>
          <a:bodyPr vert="eaVert" wrap="square" rtlCol="0">
            <a:spAutoFit/>
          </a:bodyPr>
          <a:p>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2</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、方法和技术路线</a:t>
            </a:r>
            <a:endPar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endParaRPr>
          </a:p>
        </p:txBody>
      </p:sp>
      <p:sp>
        <p:nvSpPr>
          <p:cNvPr id="5" name="右箭头 4"/>
          <p:cNvSpPr/>
          <p:nvPr/>
        </p:nvSpPr>
        <p:spPr>
          <a:xfrm>
            <a:off x="447040" y="1453515"/>
            <a:ext cx="2848610" cy="4986655"/>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08965" y="2710815"/>
            <a:ext cx="2091055" cy="398780"/>
          </a:xfrm>
          <a:prstGeom prst="rect">
            <a:avLst/>
          </a:prstGeom>
          <a:noFill/>
        </p:spPr>
        <p:txBody>
          <a:bodyPr wrap="square" rtlCol="0">
            <a:spAutoFit/>
          </a:bodyPr>
          <a:p>
            <a:pPr algn="ctr"/>
            <a:r>
              <a:rPr lang="zh-CN" altLang="en-US" sz="2000" b="1">
                <a:latin typeface="华文新魏" panose="02010800040101010101" charset="-122"/>
                <a:ea typeface="华文新魏" panose="02010800040101010101" charset="-122"/>
              </a:rPr>
              <a:t>身份验证</a:t>
            </a:r>
            <a:endParaRPr lang="zh-CN" altLang="en-US" sz="2000" b="1">
              <a:latin typeface="华文新魏" panose="02010800040101010101" charset="-122"/>
              <a:ea typeface="华文新魏" panose="02010800040101010101" charset="-122"/>
            </a:endParaRPr>
          </a:p>
        </p:txBody>
      </p:sp>
      <p:sp>
        <p:nvSpPr>
          <p:cNvPr id="7" name="文本框 6"/>
          <p:cNvSpPr txBox="1"/>
          <p:nvPr/>
        </p:nvSpPr>
        <p:spPr>
          <a:xfrm>
            <a:off x="661670" y="3448050"/>
            <a:ext cx="2131695" cy="368300"/>
          </a:xfrm>
          <a:prstGeom prst="rect">
            <a:avLst/>
          </a:prstGeom>
          <a:noFill/>
        </p:spPr>
        <p:txBody>
          <a:bodyPr wrap="square" rtlCol="0">
            <a:spAutoFit/>
          </a:bodyPr>
          <a:p>
            <a:r>
              <a:rPr lang="zh-CN" altLang="en-US" b="1">
                <a:latin typeface="华文新魏" panose="02010800040101010101" charset="-122"/>
                <a:ea typeface="华文新魏" panose="02010800040101010101" charset="-122"/>
              </a:rPr>
              <a:t>① 保护个人隐私</a:t>
            </a:r>
            <a:endParaRPr lang="zh-CN" altLang="en-US" b="1">
              <a:latin typeface="华文新魏" panose="02010800040101010101" charset="-122"/>
              <a:ea typeface="华文新魏" panose="02010800040101010101" charset="-122"/>
            </a:endParaRPr>
          </a:p>
        </p:txBody>
      </p:sp>
      <p:sp>
        <p:nvSpPr>
          <p:cNvPr id="8" name="文本框 7"/>
          <p:cNvSpPr txBox="1"/>
          <p:nvPr/>
        </p:nvSpPr>
        <p:spPr>
          <a:xfrm>
            <a:off x="661670" y="4069080"/>
            <a:ext cx="1921510" cy="645160"/>
          </a:xfrm>
          <a:prstGeom prst="rect">
            <a:avLst/>
          </a:prstGeom>
          <a:noFill/>
        </p:spPr>
        <p:txBody>
          <a:bodyPr wrap="square" rtlCol="0">
            <a:spAutoFit/>
          </a:bodyPr>
          <a:p>
            <a:r>
              <a:rPr lang="zh-CN" altLang="en-US" b="1">
                <a:latin typeface="华文新魏" panose="02010800040101010101" charset="-122"/>
                <a:ea typeface="华文新魏" panose="02010800040101010101" charset="-122"/>
              </a:rPr>
              <a:t>② 保护家庭财产安全</a:t>
            </a:r>
            <a:endParaRPr lang="zh-CN" altLang="en-US"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4" name="图片 3"/>
          <p:cNvPicPr>
            <a:picLocks noChangeAspect="1"/>
          </p:cNvPicPr>
          <p:nvPr/>
        </p:nvPicPr>
        <p:blipFill>
          <a:blip r:embed="rId2"/>
          <a:stretch>
            <a:fillRect/>
          </a:stretch>
        </p:blipFill>
        <p:spPr>
          <a:xfrm>
            <a:off x="3597910" y="2618740"/>
            <a:ext cx="3226435" cy="22320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grpSp>
        <p:nvGrpSpPr>
          <p:cNvPr id="9" name="Group 6"/>
          <p:cNvGrpSpPr/>
          <p:nvPr/>
        </p:nvGrpSpPr>
        <p:grpSpPr bwMode="auto">
          <a:xfrm>
            <a:off x="767715" y="235585"/>
            <a:ext cx="6206490" cy="693016"/>
            <a:chOff x="912" y="1008"/>
            <a:chExt cx="3984" cy="912"/>
          </a:xfrm>
        </p:grpSpPr>
        <p:sp>
          <p:nvSpPr>
            <p:cNvPr id="10" name="AutoShape 7"/>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11" name="Group 8"/>
            <p:cNvGrpSpPr/>
            <p:nvPr/>
          </p:nvGrpSpPr>
          <p:grpSpPr bwMode="auto">
            <a:xfrm>
              <a:off x="999" y="1092"/>
              <a:ext cx="768" cy="747"/>
              <a:chOff x="999" y="1092"/>
              <a:chExt cx="768" cy="747"/>
            </a:xfrm>
          </p:grpSpPr>
          <p:sp>
            <p:nvSpPr>
              <p:cNvPr id="12" name="AutoShape 9"/>
              <p:cNvSpPr>
                <a:spLocks noChangeArrowheads="1"/>
              </p:cNvSpPr>
              <p:nvPr/>
            </p:nvSpPr>
            <p:spPr bwMode="gray">
              <a:xfrm>
                <a:off x="999" y="1092"/>
                <a:ext cx="768" cy="746"/>
              </a:xfrm>
              <a:prstGeom prst="roundRect">
                <a:avLst>
                  <a:gd name="adj" fmla="val 11921"/>
                </a:avLst>
              </a:prstGeom>
              <a:solidFill>
                <a:schemeClr val="accent5">
                  <a:lumMod val="75000"/>
                </a:schemeClr>
              </a:solidFill>
              <a:ln w="38100">
                <a:solidFill>
                  <a:schemeClr val="bg1"/>
                </a:solidFill>
                <a:round/>
              </a:ln>
            </p:spPr>
            <p:txBody>
              <a:bodyPr wrap="none" anchor="ctr"/>
              <a:p>
                <a:endParaRPr lang="zh-CN" altLang="en-US"/>
              </a:p>
            </p:txBody>
          </p:sp>
          <p:sp>
            <p:nvSpPr>
              <p:cNvPr id="13"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p>
                <a:pPr>
                  <a:defRPr/>
                </a:pPr>
                <a:endParaRPr lang="zh-CN" altLang="en-US"/>
              </a:p>
            </p:txBody>
          </p:sp>
          <p:sp>
            <p:nvSpPr>
              <p:cNvPr id="14" name="Text Box 11"/>
              <p:cNvSpPr txBox="1">
                <a:spLocks noChangeArrowheads="1"/>
              </p:cNvSpPr>
              <p:nvPr/>
            </p:nvSpPr>
            <p:spPr bwMode="gray">
              <a:xfrm>
                <a:off x="1153" y="1192"/>
                <a:ext cx="449" cy="647"/>
              </a:xfrm>
              <a:prstGeom prst="rect">
                <a:avLst/>
              </a:prstGeom>
              <a:no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2.3</a:t>
                </a:r>
                <a:endParaRPr lang="en-US" altLang="zh-CN" sz="2600" b="1">
                  <a:solidFill>
                    <a:schemeClr val="bg1"/>
                  </a:solidFill>
                  <a:ea typeface="汉仪粗宋简" panose="02010609000101010101" pitchFamily="49" charset="-122"/>
                </a:endParaRPr>
              </a:p>
            </p:txBody>
          </p:sp>
        </p:grpSp>
        <p:sp>
          <p:nvSpPr>
            <p:cNvPr id="15" name="Text Box 12"/>
            <p:cNvSpPr txBox="1">
              <a:spLocks noChangeArrowheads="1"/>
            </p:cNvSpPr>
            <p:nvPr/>
          </p:nvSpPr>
          <p:spPr bwMode="gray">
            <a:xfrm>
              <a:off x="1872" y="1149"/>
              <a:ext cx="2928" cy="639"/>
            </a:xfrm>
            <a:prstGeom prst="rect">
              <a:avLst/>
            </a:prstGeom>
            <a:noFill/>
            <a:ln w="9525" algn="ctr">
              <a:noFill/>
              <a:miter lim="800000"/>
            </a:ln>
            <a:effectLst>
              <a:outerShdw dist="17961" dir="2700000" algn="ctr" rotWithShape="0">
                <a:schemeClr val="tx1"/>
              </a:outerShdw>
            </a:effectLst>
          </p:spPr>
          <p:txBody>
            <a:bodyPr>
              <a:spAutoFit/>
            </a:bodyPr>
            <a:p>
              <a:pPr eaLnBrk="0" hangingPunct="0">
                <a:spcBef>
                  <a:spcPct val="20000"/>
                </a:spcBef>
                <a:buFont typeface="Arial" panose="020B0604020202020204" pitchFamily="34" charset="0"/>
                <a:buNone/>
                <a:defRPr/>
              </a:pPr>
              <a:endParaRPr lang="zh-CN" altLang="en-US" sz="4000" b="1">
                <a:solidFill>
                  <a:srgbClr val="000099"/>
                </a:solidFill>
                <a:ea typeface="汉仪粗宋简" panose="02010609000101010101" pitchFamily="49" charset="-122"/>
              </a:endParaRPr>
            </a:p>
          </p:txBody>
        </p:sp>
      </p:grpSp>
      <p:sp>
        <p:nvSpPr>
          <p:cNvPr id="2" name="文本框 1"/>
          <p:cNvSpPr txBox="1"/>
          <p:nvPr/>
        </p:nvSpPr>
        <p:spPr>
          <a:xfrm>
            <a:off x="2169795" y="298450"/>
            <a:ext cx="4803775" cy="645160"/>
          </a:xfrm>
          <a:prstGeom prst="rect">
            <a:avLst/>
          </a:prstGeom>
          <a:noFill/>
        </p:spPr>
        <p:txBody>
          <a:bodyPr wrap="square" rtlCol="0">
            <a:spAutoFit/>
            <a:scene3d>
              <a:camera prst="orthographicFront"/>
              <a:lightRig rig="threePt" dir="t"/>
            </a:scene3d>
          </a:bodyPr>
          <a:p>
            <a:r>
              <a:rPr lang="zh-CN" altLang="en-US" sz="36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rPr>
              <a:t>PC端应用程序的设计</a:t>
            </a:r>
            <a:endParaRPr lang="zh-CN" altLang="en-US" sz="36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endParaRPr>
          </a:p>
        </p:txBody>
      </p:sp>
      <p:sp>
        <p:nvSpPr>
          <p:cNvPr id="3" name="文本框 2"/>
          <p:cNvSpPr txBox="1"/>
          <p:nvPr/>
        </p:nvSpPr>
        <p:spPr>
          <a:xfrm>
            <a:off x="7950835" y="881380"/>
            <a:ext cx="798195" cy="4779645"/>
          </a:xfrm>
          <a:prstGeom prst="rect">
            <a:avLst/>
          </a:prstGeom>
          <a:noFill/>
        </p:spPr>
        <p:txBody>
          <a:bodyPr vert="eaVert" wrap="square" rtlCol="0">
            <a:spAutoFit/>
          </a:bodyPr>
          <a:p>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2</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、方法和技术路线</a:t>
            </a:r>
            <a:endPar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endParaRPr>
          </a:p>
        </p:txBody>
      </p:sp>
      <p:sp>
        <p:nvSpPr>
          <p:cNvPr id="5" name="右箭头 4"/>
          <p:cNvSpPr/>
          <p:nvPr/>
        </p:nvSpPr>
        <p:spPr>
          <a:xfrm>
            <a:off x="230505" y="1454150"/>
            <a:ext cx="2848610" cy="4986655"/>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447040" y="2710815"/>
            <a:ext cx="2091055" cy="398780"/>
          </a:xfrm>
          <a:prstGeom prst="rect">
            <a:avLst/>
          </a:prstGeom>
          <a:noFill/>
        </p:spPr>
        <p:txBody>
          <a:bodyPr wrap="square" rtlCol="0">
            <a:spAutoFit/>
          </a:bodyPr>
          <a:p>
            <a:pPr algn="ctr"/>
            <a:r>
              <a:rPr lang="zh-CN" altLang="en-US" sz="2000" b="1">
                <a:latin typeface="华文新魏" panose="02010800040101010101" charset="-122"/>
                <a:ea typeface="华文新魏" panose="02010800040101010101" charset="-122"/>
              </a:rPr>
              <a:t>系统设置</a:t>
            </a:r>
            <a:endParaRPr lang="zh-CN" altLang="en-US" sz="2000" b="1">
              <a:latin typeface="华文新魏" panose="02010800040101010101" charset="-122"/>
              <a:ea typeface="华文新魏" panose="02010800040101010101" charset="-122"/>
            </a:endParaRPr>
          </a:p>
        </p:txBody>
      </p:sp>
      <p:sp>
        <p:nvSpPr>
          <p:cNvPr id="7" name="文本框 6"/>
          <p:cNvSpPr txBox="1"/>
          <p:nvPr/>
        </p:nvSpPr>
        <p:spPr>
          <a:xfrm>
            <a:off x="568325" y="3244850"/>
            <a:ext cx="2131695" cy="368300"/>
          </a:xfrm>
          <a:prstGeom prst="rect">
            <a:avLst/>
          </a:prstGeom>
          <a:noFill/>
        </p:spPr>
        <p:txBody>
          <a:bodyPr wrap="square" rtlCol="0">
            <a:spAutoFit/>
          </a:bodyPr>
          <a:p>
            <a:r>
              <a:rPr lang="en-US" altLang="zh-CN" b="1">
                <a:latin typeface="华文新魏" panose="02010800040101010101" charset="-122"/>
                <a:ea typeface="华文新魏" panose="02010800040101010101" charset="-122"/>
              </a:rPr>
              <a:t>  </a:t>
            </a:r>
            <a:r>
              <a:rPr lang="zh-CN" altLang="en-US" b="1">
                <a:latin typeface="华文新魏" panose="02010800040101010101" charset="-122"/>
                <a:ea typeface="华文新魏" panose="02010800040101010101" charset="-122"/>
              </a:rPr>
              <a:t>① 系统开启</a:t>
            </a:r>
            <a:endParaRPr lang="zh-CN" altLang="en-US" b="1">
              <a:latin typeface="华文新魏" panose="02010800040101010101" charset="-122"/>
              <a:ea typeface="华文新魏" panose="02010800040101010101" charset="-122"/>
            </a:endParaRPr>
          </a:p>
        </p:txBody>
      </p:sp>
      <p:sp>
        <p:nvSpPr>
          <p:cNvPr id="8" name="文本框 7"/>
          <p:cNvSpPr txBox="1"/>
          <p:nvPr/>
        </p:nvSpPr>
        <p:spPr>
          <a:xfrm>
            <a:off x="661670" y="3624580"/>
            <a:ext cx="1921510" cy="368300"/>
          </a:xfrm>
          <a:prstGeom prst="rect">
            <a:avLst/>
          </a:prstGeom>
          <a:noFill/>
        </p:spPr>
        <p:txBody>
          <a:bodyPr wrap="square" rtlCol="0">
            <a:spAutoFit/>
          </a:bodyPr>
          <a:p>
            <a:r>
              <a:rPr lang="zh-CN" altLang="en-US" b="1">
                <a:latin typeface="华文新魏" panose="02010800040101010101" charset="-122"/>
                <a:ea typeface="华文新魏" panose="02010800040101010101" charset="-122"/>
              </a:rPr>
              <a:t>② 登录成功</a:t>
            </a:r>
            <a:endParaRPr lang="zh-CN" altLang="en-US" b="1">
              <a:latin typeface="华文新魏" panose="02010800040101010101" charset="-122"/>
              <a:ea typeface="华文新魏" panose="02010800040101010101" charset="-122"/>
            </a:endParaRPr>
          </a:p>
        </p:txBody>
      </p:sp>
      <p:pic>
        <p:nvPicPr>
          <p:cNvPr id="38915" name="图片 80"/>
          <p:cNvPicPr>
            <a:picLocks noGrp="1" noChangeAspect="1"/>
          </p:cNvPicPr>
          <p:nvPr>
            <p:ph idx="1"/>
          </p:nvPr>
        </p:nvPicPr>
        <p:blipFill>
          <a:blip r:embed="rId2"/>
          <a:stretch>
            <a:fillRect/>
          </a:stretch>
        </p:blipFill>
        <p:spPr>
          <a:xfrm>
            <a:off x="3183890" y="1674495"/>
            <a:ext cx="3525520" cy="3509645"/>
          </a:xfrm>
        </p:spPr>
      </p:pic>
      <p:sp>
        <p:nvSpPr>
          <p:cNvPr id="4" name="文本框 3"/>
          <p:cNvSpPr txBox="1"/>
          <p:nvPr/>
        </p:nvSpPr>
        <p:spPr>
          <a:xfrm>
            <a:off x="661035" y="4014470"/>
            <a:ext cx="1438910" cy="368300"/>
          </a:xfrm>
          <a:prstGeom prst="rect">
            <a:avLst/>
          </a:prstGeom>
          <a:noFill/>
        </p:spPr>
        <p:txBody>
          <a:bodyPr wrap="square" rtlCol="0">
            <a:spAutoFit/>
          </a:bodyPr>
          <a:p>
            <a:r>
              <a:rPr lang="zh-CN" altLang="en-US" b="1">
                <a:latin typeface="华文新魏" panose="02010800040101010101" charset="-122"/>
                <a:ea typeface="华文新魏" panose="02010800040101010101" charset="-122"/>
              </a:rPr>
              <a:t>③ 串口设置</a:t>
            </a:r>
            <a:endParaRPr lang="zh-CN" altLang="en-US" b="1">
              <a:latin typeface="华文新魏" panose="02010800040101010101" charset="-122"/>
              <a:ea typeface="华文新魏" panose="02010800040101010101" charset="-122"/>
            </a:endParaRPr>
          </a:p>
        </p:txBody>
      </p:sp>
      <p:sp>
        <p:nvSpPr>
          <p:cNvPr id="16" name="文本框 15"/>
          <p:cNvSpPr txBox="1"/>
          <p:nvPr/>
        </p:nvSpPr>
        <p:spPr>
          <a:xfrm>
            <a:off x="661035" y="4382770"/>
            <a:ext cx="1402080" cy="368300"/>
          </a:xfrm>
          <a:prstGeom prst="rect">
            <a:avLst/>
          </a:prstGeom>
          <a:noFill/>
        </p:spPr>
        <p:txBody>
          <a:bodyPr wrap="square" rtlCol="0">
            <a:spAutoFit/>
          </a:bodyPr>
          <a:p>
            <a:r>
              <a:rPr lang="zh-CN" altLang="en-US" b="1">
                <a:latin typeface="华文新魏" panose="02010800040101010101" charset="-122"/>
                <a:ea typeface="华文新魏" panose="02010800040101010101" charset="-122"/>
              </a:rPr>
              <a:t>④ 网络设置</a:t>
            </a:r>
            <a:endParaRPr lang="zh-CN" altLang="en-US" b="1">
              <a:latin typeface="华文新魏" panose="02010800040101010101" charset="-122"/>
              <a:ea typeface="华文新魏" panose="02010800040101010101" charset="-122"/>
            </a:endParaRPr>
          </a:p>
        </p:txBody>
      </p:sp>
      <p:sp>
        <p:nvSpPr>
          <p:cNvPr id="17" name="椭圆 16"/>
          <p:cNvSpPr/>
          <p:nvPr/>
        </p:nvSpPr>
        <p:spPr>
          <a:xfrm>
            <a:off x="5289550" y="1990725"/>
            <a:ext cx="1419860" cy="72009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5466080" y="2197735"/>
            <a:ext cx="1122045" cy="368300"/>
          </a:xfrm>
          <a:prstGeom prst="rect">
            <a:avLst/>
          </a:prstGeom>
          <a:noFill/>
        </p:spPr>
        <p:txBody>
          <a:bodyPr wrap="square" rtlCol="0">
            <a:spAutoFit/>
          </a:bodyPr>
          <a:p>
            <a:r>
              <a:rPr lang="zh-CN" altLang="en-US" b="1">
                <a:latin typeface="华文新魏" panose="02010800040101010101" charset="-122"/>
                <a:ea typeface="华文新魏" panose="02010800040101010101" charset="-122"/>
              </a:rPr>
              <a:t>系统设置</a:t>
            </a:r>
            <a:endParaRPr lang="zh-CN" altLang="en-US" b="1">
              <a:latin typeface="华文新魏" panose="02010800040101010101" charset="-122"/>
              <a:ea typeface="华文新魏" panose="02010800040101010101" charset="-122"/>
            </a:endParaRPr>
          </a:p>
        </p:txBody>
      </p:sp>
      <p:cxnSp>
        <p:nvCxnSpPr>
          <p:cNvPr id="19" name="直接箭头连接符 18"/>
          <p:cNvCxnSpPr>
            <a:stCxn id="17" idx="4"/>
          </p:cNvCxnSpPr>
          <p:nvPr/>
        </p:nvCxnSpPr>
        <p:spPr>
          <a:xfrm flipH="1">
            <a:off x="5940425" y="2710815"/>
            <a:ext cx="59055" cy="71818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3469640" y="3586480"/>
            <a:ext cx="1419860" cy="72009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箭头连接符 20"/>
          <p:cNvCxnSpPr>
            <a:stCxn id="20" idx="6"/>
          </p:cNvCxnSpPr>
          <p:nvPr/>
        </p:nvCxnSpPr>
        <p:spPr>
          <a:xfrm flipV="1">
            <a:off x="4889500" y="3789045"/>
            <a:ext cx="1338580" cy="15748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607435" y="3763010"/>
            <a:ext cx="1282065" cy="368300"/>
          </a:xfrm>
          <a:prstGeom prst="rect">
            <a:avLst/>
          </a:prstGeom>
          <a:noFill/>
        </p:spPr>
        <p:txBody>
          <a:bodyPr wrap="square" rtlCol="0">
            <a:spAutoFit/>
          </a:bodyPr>
          <a:p>
            <a:r>
              <a:rPr lang="zh-CN" altLang="en-US" b="1">
                <a:latin typeface="华文新魏" panose="02010800040101010101" charset="-122"/>
                <a:ea typeface="华文新魏" panose="02010800040101010101" charset="-122"/>
              </a:rPr>
              <a:t>打开串口</a:t>
            </a:r>
            <a:endParaRPr lang="zh-CN" altLang="en-US" b="1">
              <a:latin typeface="华文新魏" panose="02010800040101010101" charset="-122"/>
              <a:ea typeface="华文新魏" panose="02010800040101010101" charset="-122"/>
            </a:endParaRPr>
          </a:p>
        </p:txBody>
      </p:sp>
      <p:sp>
        <p:nvSpPr>
          <p:cNvPr id="23" name="椭圆 22"/>
          <p:cNvSpPr/>
          <p:nvPr/>
        </p:nvSpPr>
        <p:spPr>
          <a:xfrm>
            <a:off x="5686425" y="5205730"/>
            <a:ext cx="1419860" cy="72009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4" name="直接箭头连接符 23"/>
          <p:cNvCxnSpPr>
            <a:stCxn id="23" idx="0"/>
          </p:cNvCxnSpPr>
          <p:nvPr/>
        </p:nvCxnSpPr>
        <p:spPr>
          <a:xfrm flipV="1">
            <a:off x="6396355" y="4004945"/>
            <a:ext cx="96520" cy="120078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900420" y="5382895"/>
            <a:ext cx="1120140" cy="368300"/>
          </a:xfrm>
          <a:prstGeom prst="rect">
            <a:avLst/>
          </a:prstGeom>
          <a:noFill/>
        </p:spPr>
        <p:txBody>
          <a:bodyPr wrap="square" rtlCol="0">
            <a:spAutoFit/>
          </a:bodyPr>
          <a:p>
            <a:r>
              <a:rPr lang="zh-CN" altLang="en-US" b="1">
                <a:latin typeface="华文新魏" panose="02010800040101010101" charset="-122"/>
                <a:ea typeface="华文新魏" panose="02010800040101010101" charset="-122"/>
              </a:rPr>
              <a:t>网络设置</a:t>
            </a:r>
            <a:endParaRPr lang="zh-CN" altLang="en-US" b="1">
              <a:latin typeface="华文新魏" panose="02010800040101010101" charset="-122"/>
              <a:ea typeface="华文新魏" panose="02010800040101010101" charset="-122"/>
            </a:endParaRPr>
          </a:p>
        </p:txBody>
      </p:sp>
      <p:sp>
        <p:nvSpPr>
          <p:cNvPr id="26" name="矩形 25"/>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grpSp>
        <p:nvGrpSpPr>
          <p:cNvPr id="9" name="Group 6"/>
          <p:cNvGrpSpPr/>
          <p:nvPr/>
        </p:nvGrpSpPr>
        <p:grpSpPr bwMode="auto">
          <a:xfrm>
            <a:off x="709295" y="14605"/>
            <a:ext cx="6206490" cy="693016"/>
            <a:chOff x="912" y="1008"/>
            <a:chExt cx="3984" cy="912"/>
          </a:xfrm>
        </p:grpSpPr>
        <p:sp>
          <p:nvSpPr>
            <p:cNvPr id="10" name="AutoShape 7"/>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11" name="Group 8"/>
            <p:cNvGrpSpPr/>
            <p:nvPr/>
          </p:nvGrpSpPr>
          <p:grpSpPr bwMode="auto">
            <a:xfrm>
              <a:off x="999" y="1092"/>
              <a:ext cx="768" cy="747"/>
              <a:chOff x="999" y="1092"/>
              <a:chExt cx="768" cy="747"/>
            </a:xfrm>
          </p:grpSpPr>
          <p:sp>
            <p:nvSpPr>
              <p:cNvPr id="12" name="AutoShape 9"/>
              <p:cNvSpPr>
                <a:spLocks noChangeArrowheads="1"/>
              </p:cNvSpPr>
              <p:nvPr/>
            </p:nvSpPr>
            <p:spPr bwMode="gray">
              <a:xfrm>
                <a:off x="999" y="1092"/>
                <a:ext cx="768" cy="746"/>
              </a:xfrm>
              <a:prstGeom prst="roundRect">
                <a:avLst>
                  <a:gd name="adj" fmla="val 11921"/>
                </a:avLst>
              </a:prstGeom>
              <a:solidFill>
                <a:schemeClr val="accent5">
                  <a:lumMod val="75000"/>
                </a:schemeClr>
              </a:solidFill>
              <a:ln w="38100">
                <a:solidFill>
                  <a:schemeClr val="bg1"/>
                </a:solidFill>
                <a:round/>
              </a:ln>
            </p:spPr>
            <p:txBody>
              <a:bodyPr wrap="none" anchor="ctr"/>
              <a:p>
                <a:endParaRPr lang="zh-CN" altLang="en-US"/>
              </a:p>
            </p:txBody>
          </p:sp>
          <p:sp>
            <p:nvSpPr>
              <p:cNvPr id="13"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p>
                <a:pPr>
                  <a:defRPr/>
                </a:pPr>
                <a:endParaRPr lang="zh-CN" altLang="en-US"/>
              </a:p>
            </p:txBody>
          </p:sp>
          <p:sp>
            <p:nvSpPr>
              <p:cNvPr id="14" name="Text Box 11"/>
              <p:cNvSpPr txBox="1">
                <a:spLocks noChangeArrowheads="1"/>
              </p:cNvSpPr>
              <p:nvPr/>
            </p:nvSpPr>
            <p:spPr bwMode="gray">
              <a:xfrm>
                <a:off x="1153" y="1192"/>
                <a:ext cx="449" cy="647"/>
              </a:xfrm>
              <a:prstGeom prst="rect">
                <a:avLst/>
              </a:prstGeom>
              <a:no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2.3</a:t>
                </a:r>
                <a:endParaRPr lang="en-US" altLang="zh-CN" sz="2600" b="1">
                  <a:solidFill>
                    <a:schemeClr val="bg1"/>
                  </a:solidFill>
                  <a:ea typeface="汉仪粗宋简" panose="02010609000101010101" pitchFamily="49" charset="-122"/>
                </a:endParaRPr>
              </a:p>
            </p:txBody>
          </p:sp>
        </p:grpSp>
        <p:sp>
          <p:nvSpPr>
            <p:cNvPr id="15" name="Text Box 12"/>
            <p:cNvSpPr txBox="1">
              <a:spLocks noChangeArrowheads="1"/>
            </p:cNvSpPr>
            <p:nvPr/>
          </p:nvSpPr>
          <p:spPr bwMode="gray">
            <a:xfrm>
              <a:off x="1872" y="1149"/>
              <a:ext cx="2928" cy="639"/>
            </a:xfrm>
            <a:prstGeom prst="rect">
              <a:avLst/>
            </a:prstGeom>
            <a:noFill/>
            <a:ln w="9525" algn="ctr">
              <a:noFill/>
              <a:miter lim="800000"/>
            </a:ln>
            <a:effectLst>
              <a:outerShdw dist="17961" dir="2700000" algn="ctr" rotWithShape="0">
                <a:schemeClr val="tx1"/>
              </a:outerShdw>
            </a:effectLst>
          </p:spPr>
          <p:txBody>
            <a:bodyPr>
              <a:spAutoFit/>
            </a:bodyPr>
            <a:p>
              <a:pPr eaLnBrk="0" hangingPunct="0">
                <a:spcBef>
                  <a:spcPct val="20000"/>
                </a:spcBef>
                <a:buFont typeface="Arial" panose="020B0604020202020204" pitchFamily="34" charset="0"/>
                <a:buNone/>
                <a:defRPr/>
              </a:pPr>
              <a:endParaRPr lang="zh-CN" altLang="en-US" sz="4000" b="1">
                <a:solidFill>
                  <a:srgbClr val="000099"/>
                </a:solidFill>
                <a:ea typeface="汉仪粗宋简" panose="02010609000101010101" pitchFamily="49" charset="-122"/>
              </a:endParaRPr>
            </a:p>
          </p:txBody>
        </p:sp>
      </p:grpSp>
      <p:sp>
        <p:nvSpPr>
          <p:cNvPr id="2" name="文本框 1"/>
          <p:cNvSpPr txBox="1"/>
          <p:nvPr/>
        </p:nvSpPr>
        <p:spPr>
          <a:xfrm>
            <a:off x="2112010" y="42545"/>
            <a:ext cx="4803775" cy="645160"/>
          </a:xfrm>
          <a:prstGeom prst="rect">
            <a:avLst/>
          </a:prstGeom>
          <a:noFill/>
        </p:spPr>
        <p:txBody>
          <a:bodyPr wrap="square" rtlCol="0">
            <a:spAutoFit/>
            <a:scene3d>
              <a:camera prst="orthographicFront"/>
              <a:lightRig rig="threePt" dir="t"/>
            </a:scene3d>
          </a:bodyPr>
          <a:p>
            <a:r>
              <a:rPr lang="zh-CN" altLang="en-US" sz="36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rPr>
              <a:t>PC端应用程序的设计</a:t>
            </a:r>
            <a:endParaRPr lang="zh-CN" altLang="en-US" sz="36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ea"/>
            </a:endParaRPr>
          </a:p>
        </p:txBody>
      </p:sp>
      <p:sp>
        <p:nvSpPr>
          <p:cNvPr id="3" name="文本框 2"/>
          <p:cNvSpPr txBox="1"/>
          <p:nvPr/>
        </p:nvSpPr>
        <p:spPr>
          <a:xfrm>
            <a:off x="7950835" y="881380"/>
            <a:ext cx="798195" cy="4779645"/>
          </a:xfrm>
          <a:prstGeom prst="rect">
            <a:avLst/>
          </a:prstGeom>
          <a:noFill/>
        </p:spPr>
        <p:txBody>
          <a:bodyPr vert="eaVert" wrap="square" rtlCol="0">
            <a:spAutoFit/>
          </a:bodyPr>
          <a:p>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2</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、方法和技术路线</a:t>
            </a:r>
            <a:endPar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endParaRPr>
          </a:p>
        </p:txBody>
      </p:sp>
      <p:pic>
        <p:nvPicPr>
          <p:cNvPr id="39939" name="图片 80"/>
          <p:cNvPicPr>
            <a:picLocks noGrp="1" noChangeAspect="1"/>
          </p:cNvPicPr>
          <p:nvPr>
            <p:ph idx="1"/>
          </p:nvPr>
        </p:nvPicPr>
        <p:blipFill>
          <a:blip r:embed="rId2"/>
          <a:stretch>
            <a:fillRect/>
          </a:stretch>
        </p:blipFill>
        <p:spPr>
          <a:xfrm>
            <a:off x="1287145" y="3165475"/>
            <a:ext cx="3651250" cy="2732405"/>
          </a:xfrm>
        </p:spPr>
      </p:pic>
      <p:sp>
        <p:nvSpPr>
          <p:cNvPr id="27" name="文本框 26"/>
          <p:cNvSpPr txBox="1"/>
          <p:nvPr/>
        </p:nvSpPr>
        <p:spPr>
          <a:xfrm>
            <a:off x="6272530" y="2110740"/>
            <a:ext cx="551815" cy="32473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vert="eaVert" wrap="square" rtlCol="0">
            <a:spAutoFit/>
          </a:bodyPr>
          <a:p>
            <a:pPr algn="ctr"/>
            <a:r>
              <a:rPr lang="zh-CN" altLang="en-US" sz="2400">
                <a:latin typeface="华文新魏" panose="02010800040101010101" charset="-122"/>
                <a:ea typeface="华文新魏" panose="02010800040101010101" charset="-122"/>
              </a:rPr>
              <a:t>事件检测与处理</a:t>
            </a:r>
            <a:endParaRPr lang="zh-CN" altLang="en-US" sz="2400">
              <a:latin typeface="华文新魏" panose="02010800040101010101" charset="-122"/>
              <a:ea typeface="华文新魏" panose="02010800040101010101" charset="-122"/>
            </a:endParaRPr>
          </a:p>
        </p:txBody>
      </p:sp>
      <p:sp>
        <p:nvSpPr>
          <p:cNvPr id="28" name="椭圆 27"/>
          <p:cNvSpPr/>
          <p:nvPr/>
        </p:nvSpPr>
        <p:spPr>
          <a:xfrm>
            <a:off x="2608580" y="3285490"/>
            <a:ext cx="1008380" cy="6483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nvSpPr>
        <p:spPr>
          <a:xfrm>
            <a:off x="1379855" y="3285490"/>
            <a:ext cx="1021715" cy="6616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a:off x="3832860" y="3298825"/>
            <a:ext cx="1008380" cy="6483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1287145" y="4503420"/>
            <a:ext cx="1008380" cy="6483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a:off x="2401570" y="4503420"/>
            <a:ext cx="1008380" cy="6483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4" name="直接箭头连接符 33"/>
          <p:cNvCxnSpPr/>
          <p:nvPr/>
        </p:nvCxnSpPr>
        <p:spPr>
          <a:xfrm>
            <a:off x="1764030" y="2564765"/>
            <a:ext cx="0" cy="72009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045845" y="2165985"/>
            <a:ext cx="1249680" cy="398780"/>
          </a:xfrm>
          <a:prstGeom prst="rect">
            <a:avLst/>
          </a:prstGeom>
          <a:solidFill>
            <a:schemeClr val="accent6">
              <a:lumMod val="60000"/>
              <a:lumOff val="40000"/>
            </a:schemeClr>
          </a:solidFill>
        </p:spPr>
        <p:txBody>
          <a:bodyPr wrap="square" rtlCol="0">
            <a:spAutoFit/>
          </a:bodyPr>
          <a:p>
            <a:pPr algn="ctr"/>
            <a:r>
              <a:rPr lang="zh-CN" altLang="en-US" sz="2000" b="1">
                <a:latin typeface="华文新魏" panose="02010800040101010101" charset="-122"/>
                <a:ea typeface="华文新魏" panose="02010800040101010101" charset="-122"/>
              </a:rPr>
              <a:t>客厅</a:t>
            </a:r>
            <a:endParaRPr lang="zh-CN" altLang="en-US" sz="2000" b="1">
              <a:latin typeface="华文新魏" panose="02010800040101010101" charset="-122"/>
              <a:ea typeface="华文新魏" panose="02010800040101010101" charset="-122"/>
            </a:endParaRPr>
          </a:p>
        </p:txBody>
      </p:sp>
      <p:sp>
        <p:nvSpPr>
          <p:cNvPr id="37" name="文本框 36"/>
          <p:cNvSpPr txBox="1"/>
          <p:nvPr/>
        </p:nvSpPr>
        <p:spPr>
          <a:xfrm>
            <a:off x="2543810" y="2165985"/>
            <a:ext cx="1156970" cy="398780"/>
          </a:xfrm>
          <a:prstGeom prst="rect">
            <a:avLst/>
          </a:prstGeom>
          <a:solidFill>
            <a:schemeClr val="accent6">
              <a:lumMod val="75000"/>
            </a:schemeClr>
          </a:solidFill>
        </p:spPr>
        <p:txBody>
          <a:bodyPr wrap="square" rtlCol="0">
            <a:spAutoFit/>
          </a:bodyPr>
          <a:p>
            <a:pPr algn="ctr"/>
            <a:r>
              <a:rPr lang="zh-CN" altLang="en-US" sz="2000" b="1">
                <a:latin typeface="华文新魏" panose="02010800040101010101" charset="-122"/>
                <a:ea typeface="华文新魏" panose="02010800040101010101" charset="-122"/>
              </a:rPr>
              <a:t>厨房</a:t>
            </a:r>
            <a:endParaRPr lang="zh-CN" altLang="en-US" sz="2000" b="1">
              <a:latin typeface="华文新魏" panose="02010800040101010101" charset="-122"/>
              <a:ea typeface="华文新魏" panose="02010800040101010101" charset="-122"/>
            </a:endParaRPr>
          </a:p>
        </p:txBody>
      </p:sp>
      <p:cxnSp>
        <p:nvCxnSpPr>
          <p:cNvPr id="38" name="直接箭头连接符 37"/>
          <p:cNvCxnSpPr>
            <a:endCxn id="28" idx="0"/>
          </p:cNvCxnSpPr>
          <p:nvPr/>
        </p:nvCxnSpPr>
        <p:spPr>
          <a:xfrm flipH="1">
            <a:off x="3112770" y="2564765"/>
            <a:ext cx="19050" cy="72072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3996690" y="2165985"/>
            <a:ext cx="1116330" cy="368300"/>
          </a:xfrm>
          <a:prstGeom prst="rect">
            <a:avLst/>
          </a:prstGeom>
          <a:gradFill>
            <a:gsLst>
              <a:gs pos="0">
                <a:srgbClr val="FE4444"/>
              </a:gs>
              <a:gs pos="100000">
                <a:srgbClr val="832B2B"/>
              </a:gs>
            </a:gsLst>
            <a:lin ang="5400000" scaled="0"/>
          </a:gradFill>
        </p:spPr>
        <p:txBody>
          <a:bodyPr wrap="square" rtlCol="0">
            <a:spAutoFit/>
          </a:bodyPr>
          <a:p>
            <a:pPr algn="ctr"/>
            <a:r>
              <a:rPr lang="zh-CN" altLang="en-US" b="1">
                <a:latin typeface="华文新魏" panose="02010800040101010101" charset="-122"/>
                <a:ea typeface="华文新魏" panose="02010800040101010101" charset="-122"/>
              </a:rPr>
              <a:t>卧室</a:t>
            </a:r>
            <a:endParaRPr lang="zh-CN" altLang="en-US" b="1">
              <a:latin typeface="华文新魏" panose="02010800040101010101" charset="-122"/>
              <a:ea typeface="华文新魏" panose="02010800040101010101" charset="-122"/>
            </a:endParaRPr>
          </a:p>
        </p:txBody>
      </p:sp>
      <p:cxnSp>
        <p:nvCxnSpPr>
          <p:cNvPr id="40" name="直接箭头连接符 39"/>
          <p:cNvCxnSpPr/>
          <p:nvPr/>
        </p:nvCxnSpPr>
        <p:spPr>
          <a:xfrm flipH="1">
            <a:off x="4537710" y="2564765"/>
            <a:ext cx="34290" cy="69024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003935" y="5830570"/>
            <a:ext cx="1259205" cy="398780"/>
          </a:xfrm>
          <a:prstGeom prst="rect">
            <a:avLst/>
          </a:prstGeom>
          <a:solidFill>
            <a:schemeClr val="accent1">
              <a:lumMod val="75000"/>
            </a:schemeClr>
          </a:solidFill>
        </p:spPr>
        <p:txBody>
          <a:bodyPr wrap="square" rtlCol="0">
            <a:spAutoFit/>
          </a:bodyPr>
          <a:p>
            <a:pPr algn="ctr"/>
            <a:r>
              <a:rPr lang="zh-CN" altLang="en-US" sz="2000" b="1">
                <a:latin typeface="华文新魏" panose="02010800040101010101" charset="-122"/>
                <a:ea typeface="华文新魏" panose="02010800040101010101" charset="-122"/>
              </a:rPr>
              <a:t>门禁</a:t>
            </a:r>
            <a:endParaRPr lang="zh-CN" altLang="en-US" sz="2000" b="1">
              <a:latin typeface="华文新魏" panose="02010800040101010101" charset="-122"/>
              <a:ea typeface="华文新魏" panose="02010800040101010101" charset="-122"/>
            </a:endParaRPr>
          </a:p>
        </p:txBody>
      </p:sp>
      <p:cxnSp>
        <p:nvCxnSpPr>
          <p:cNvPr id="42" name="直接箭头连接符 41"/>
          <p:cNvCxnSpPr>
            <a:stCxn id="41" idx="0"/>
          </p:cNvCxnSpPr>
          <p:nvPr/>
        </p:nvCxnSpPr>
        <p:spPr>
          <a:xfrm flipV="1">
            <a:off x="1633855" y="5151755"/>
            <a:ext cx="150495" cy="67881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728595" y="5857240"/>
            <a:ext cx="1268095" cy="398780"/>
          </a:xfrm>
          <a:prstGeom prst="rect">
            <a:avLst/>
          </a:prstGeom>
          <a:gradFill>
            <a:gsLst>
              <a:gs pos="0">
                <a:srgbClr val="7B32B2"/>
              </a:gs>
              <a:gs pos="100000">
                <a:srgbClr val="401A5D"/>
              </a:gs>
            </a:gsLst>
            <a:lin ang="5400000" scaled="0"/>
          </a:gradFill>
        </p:spPr>
        <p:txBody>
          <a:bodyPr wrap="square" rtlCol="0">
            <a:spAutoFit/>
          </a:bodyPr>
          <a:p>
            <a:r>
              <a:rPr lang="zh-CN" altLang="en-US" sz="2000" b="1">
                <a:latin typeface="华文新魏" panose="02010800040101010101" charset="-122"/>
                <a:ea typeface="华文新魏" panose="02010800040101010101" charset="-122"/>
              </a:rPr>
              <a:t>人员安全</a:t>
            </a:r>
            <a:endParaRPr lang="zh-CN" altLang="en-US" sz="2000" b="1">
              <a:latin typeface="华文新魏" panose="02010800040101010101" charset="-122"/>
              <a:ea typeface="华文新魏" panose="02010800040101010101" charset="-122"/>
            </a:endParaRPr>
          </a:p>
        </p:txBody>
      </p:sp>
      <p:cxnSp>
        <p:nvCxnSpPr>
          <p:cNvPr id="44" name="直接箭头连接符 43"/>
          <p:cNvCxnSpPr>
            <a:stCxn id="43" idx="0"/>
          </p:cNvCxnSpPr>
          <p:nvPr/>
        </p:nvCxnSpPr>
        <p:spPr>
          <a:xfrm flipH="1" flipV="1">
            <a:off x="3112770" y="5151755"/>
            <a:ext cx="250190" cy="70548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742315" y="881380"/>
            <a:ext cx="4098925" cy="368300"/>
          </a:xfrm>
          <a:prstGeom prst="rect">
            <a:avLst/>
          </a:prstGeom>
          <a:solidFill>
            <a:schemeClr val="accent6">
              <a:lumMod val="60000"/>
              <a:lumOff val="40000"/>
            </a:schemeClr>
          </a:solidFill>
        </p:spPr>
        <p:txBody>
          <a:bodyPr wrap="square" rtlCol="0">
            <a:spAutoFit/>
          </a:bodyPr>
          <a:p>
            <a:pPr algn="ctr"/>
            <a:r>
              <a:rPr lang="zh-CN" altLang="en-US" b="1">
                <a:latin typeface="华文新魏" panose="02010800040101010101" charset="-122"/>
                <a:ea typeface="华文新魏" panose="02010800040101010101" charset="-122"/>
              </a:rPr>
              <a:t>① 客厅、卧室：温湿度、</a:t>
            </a:r>
            <a:r>
              <a:rPr lang="en-US" altLang="zh-CN" b="1">
                <a:latin typeface="华文新魏" panose="02010800040101010101" charset="-122"/>
                <a:ea typeface="华文新魏" panose="02010800040101010101" charset="-122"/>
              </a:rPr>
              <a:t>pm2.5</a:t>
            </a:r>
            <a:r>
              <a:rPr lang="zh-CN" altLang="en-US" b="1">
                <a:latin typeface="华文新魏" panose="02010800040101010101" charset="-122"/>
                <a:ea typeface="华文新魏" panose="02010800040101010101" charset="-122"/>
              </a:rPr>
              <a:t>检测</a:t>
            </a:r>
            <a:endParaRPr lang="zh-CN" altLang="en-US" b="1">
              <a:latin typeface="华文新魏" panose="02010800040101010101" charset="-122"/>
              <a:ea typeface="华文新魏" panose="02010800040101010101" charset="-122"/>
            </a:endParaRPr>
          </a:p>
        </p:txBody>
      </p:sp>
      <p:sp>
        <p:nvSpPr>
          <p:cNvPr id="46" name="文本框 45"/>
          <p:cNvSpPr txBox="1"/>
          <p:nvPr/>
        </p:nvSpPr>
        <p:spPr>
          <a:xfrm>
            <a:off x="742315" y="1442085"/>
            <a:ext cx="2874010" cy="368300"/>
          </a:xfrm>
          <a:prstGeom prst="rect">
            <a:avLst/>
          </a:prstGeom>
          <a:solidFill>
            <a:schemeClr val="accent6">
              <a:lumMod val="75000"/>
            </a:schemeClr>
          </a:solidFill>
        </p:spPr>
        <p:txBody>
          <a:bodyPr wrap="square" rtlCol="0">
            <a:spAutoFit/>
          </a:bodyPr>
          <a:p>
            <a:pPr algn="ctr"/>
            <a:r>
              <a:rPr lang="en-US" altLang="zh-CN" b="1">
                <a:latin typeface="华文新魏" panose="02010800040101010101" charset="-122"/>
                <a:ea typeface="华文新魏" panose="02010800040101010101" charset="-122"/>
              </a:rPr>
              <a:t> </a:t>
            </a:r>
            <a:r>
              <a:rPr lang="zh-CN" altLang="en-US" b="1">
                <a:latin typeface="华文新魏" panose="02010800040101010101" charset="-122"/>
                <a:ea typeface="华文新魏" panose="02010800040101010101" charset="-122"/>
              </a:rPr>
              <a:t>② 厨房：烟雾、气体检测</a:t>
            </a:r>
            <a:endParaRPr lang="zh-CN" altLang="en-US" b="1">
              <a:latin typeface="华文新魏" panose="02010800040101010101" charset="-122"/>
              <a:ea typeface="华文新魏" panose="02010800040101010101" charset="-122"/>
            </a:endParaRPr>
          </a:p>
        </p:txBody>
      </p:sp>
      <p:sp>
        <p:nvSpPr>
          <p:cNvPr id="47" name="文本框 46"/>
          <p:cNvSpPr txBox="1"/>
          <p:nvPr/>
        </p:nvSpPr>
        <p:spPr>
          <a:xfrm>
            <a:off x="5113020" y="881380"/>
            <a:ext cx="2377440" cy="368300"/>
          </a:xfrm>
          <a:prstGeom prst="rect">
            <a:avLst/>
          </a:prstGeom>
          <a:solidFill>
            <a:schemeClr val="accent1">
              <a:lumMod val="75000"/>
            </a:schemeClr>
          </a:solidFill>
        </p:spPr>
        <p:txBody>
          <a:bodyPr wrap="square" rtlCol="0">
            <a:spAutoFit/>
          </a:bodyPr>
          <a:p>
            <a:r>
              <a:rPr lang="zh-CN" altLang="en-US" b="1">
                <a:latin typeface="华文新魏" panose="02010800040101010101" charset="-122"/>
                <a:ea typeface="华文新魏" panose="02010800040101010101" charset="-122"/>
              </a:rPr>
              <a:t>④ 门禁：红外检测</a:t>
            </a:r>
            <a:endParaRPr lang="zh-CN" altLang="en-US" b="1">
              <a:latin typeface="华文新魏" panose="02010800040101010101" charset="-122"/>
              <a:ea typeface="华文新魏" panose="02010800040101010101" charset="-122"/>
            </a:endParaRPr>
          </a:p>
        </p:txBody>
      </p:sp>
      <p:sp>
        <p:nvSpPr>
          <p:cNvPr id="48" name="文本框 47"/>
          <p:cNvSpPr txBox="1"/>
          <p:nvPr/>
        </p:nvSpPr>
        <p:spPr>
          <a:xfrm>
            <a:off x="3899535" y="1469390"/>
            <a:ext cx="3855085" cy="368300"/>
          </a:xfrm>
          <a:prstGeom prst="rect">
            <a:avLst/>
          </a:prstGeom>
          <a:gradFill>
            <a:gsLst>
              <a:gs pos="0">
                <a:srgbClr val="7B32B2"/>
              </a:gs>
              <a:gs pos="100000">
                <a:srgbClr val="401A5D"/>
              </a:gs>
            </a:gsLst>
            <a:lin ang="5400000" scaled="0"/>
          </a:gradFill>
        </p:spPr>
        <p:txBody>
          <a:bodyPr wrap="square" rtlCol="0">
            <a:spAutoFit/>
          </a:bodyPr>
          <a:p>
            <a:r>
              <a:rPr lang="zh-CN" altLang="en-US" b="1">
                <a:latin typeface="华文新魏" panose="02010800040101010101" charset="-122"/>
                <a:ea typeface="华文新魏" panose="02010800040101010101" charset="-122"/>
              </a:rPr>
              <a:t>⑤ 人员安全：心率、加速度检测</a:t>
            </a:r>
            <a:endParaRPr lang="zh-CN" altLang="en-US" b="1">
              <a:latin typeface="华文新魏" panose="02010800040101010101" charset="-122"/>
              <a:ea typeface="华文新魏" panose="02010800040101010101" charset="-122"/>
            </a:endParaRPr>
          </a:p>
        </p:txBody>
      </p:sp>
      <p:sp>
        <p:nvSpPr>
          <p:cNvPr id="49" name="矩形 48"/>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7950835" y="881380"/>
            <a:ext cx="798195" cy="4779645"/>
          </a:xfrm>
          <a:prstGeom prst="rect">
            <a:avLst/>
          </a:prstGeom>
          <a:noFill/>
        </p:spPr>
        <p:txBody>
          <a:bodyPr vert="eaVert" wrap="square" rtlCol="0">
            <a:spAutoFit/>
          </a:bodyPr>
          <a:p>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2</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、方法和技术路线</a:t>
            </a:r>
            <a:endPar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endParaRPr>
          </a:p>
        </p:txBody>
      </p:sp>
      <p:grpSp>
        <p:nvGrpSpPr>
          <p:cNvPr id="16" name="Group 6"/>
          <p:cNvGrpSpPr/>
          <p:nvPr/>
        </p:nvGrpSpPr>
        <p:grpSpPr bwMode="auto">
          <a:xfrm>
            <a:off x="764540" y="175895"/>
            <a:ext cx="6209665" cy="824865"/>
            <a:chOff x="912" y="1008"/>
            <a:chExt cx="3984" cy="912"/>
          </a:xfrm>
        </p:grpSpPr>
        <p:sp>
          <p:nvSpPr>
            <p:cNvPr id="17" name="AutoShape 7"/>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18" name="Group 8"/>
            <p:cNvGrpSpPr/>
            <p:nvPr/>
          </p:nvGrpSpPr>
          <p:grpSpPr bwMode="auto">
            <a:xfrm>
              <a:off x="999" y="1092"/>
              <a:ext cx="768" cy="746"/>
              <a:chOff x="999" y="1092"/>
              <a:chExt cx="768" cy="746"/>
            </a:xfrm>
          </p:grpSpPr>
          <p:sp>
            <p:nvSpPr>
              <p:cNvPr id="19" name="AutoShape 9"/>
              <p:cNvSpPr>
                <a:spLocks noChangeArrowheads="1"/>
              </p:cNvSpPr>
              <p:nvPr/>
            </p:nvSpPr>
            <p:spPr bwMode="gray">
              <a:xfrm>
                <a:off x="999" y="1092"/>
                <a:ext cx="768" cy="746"/>
              </a:xfrm>
              <a:prstGeom prst="roundRect">
                <a:avLst>
                  <a:gd name="adj" fmla="val 11921"/>
                </a:avLst>
              </a:prstGeom>
              <a:solidFill>
                <a:schemeClr val="accent5">
                  <a:lumMod val="60000"/>
                  <a:lumOff val="40000"/>
                </a:schemeClr>
              </a:solidFill>
              <a:ln w="38100">
                <a:solidFill>
                  <a:schemeClr val="bg1"/>
                </a:solidFill>
                <a:round/>
              </a:ln>
            </p:spPr>
            <p:txBody>
              <a:bodyPr wrap="none" anchor="ctr"/>
              <a:p>
                <a:endParaRPr lang="zh-CN" altLang="en-US"/>
              </a:p>
            </p:txBody>
          </p:sp>
          <p:sp>
            <p:nvSpPr>
              <p:cNvPr id="20"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p>
                <a:pPr>
                  <a:defRPr/>
                </a:pPr>
                <a:endParaRPr lang="zh-CN" altLang="en-US"/>
              </a:p>
            </p:txBody>
          </p:sp>
          <p:sp>
            <p:nvSpPr>
              <p:cNvPr id="21" name="Text Box 11"/>
              <p:cNvSpPr txBox="1">
                <a:spLocks noChangeArrowheads="1"/>
              </p:cNvSpPr>
              <p:nvPr/>
            </p:nvSpPr>
            <p:spPr bwMode="gray">
              <a:xfrm>
                <a:off x="1153" y="1192"/>
                <a:ext cx="449" cy="543"/>
              </a:xfrm>
              <a:prstGeom prst="rect">
                <a:avLst/>
              </a:prstGeom>
              <a:no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2.4</a:t>
                </a:r>
                <a:endParaRPr lang="en-US" altLang="zh-CN" sz="2600" b="1">
                  <a:solidFill>
                    <a:schemeClr val="bg1"/>
                  </a:solidFill>
                  <a:ea typeface="汉仪粗宋简" panose="02010609000101010101" pitchFamily="49" charset="-122"/>
                </a:endParaRPr>
              </a:p>
            </p:txBody>
          </p:sp>
        </p:grpSp>
        <p:sp>
          <p:nvSpPr>
            <p:cNvPr id="22" name="Text Box 12"/>
            <p:cNvSpPr txBox="1">
              <a:spLocks noChangeArrowheads="1"/>
            </p:cNvSpPr>
            <p:nvPr/>
          </p:nvSpPr>
          <p:spPr bwMode="gray">
            <a:xfrm>
              <a:off x="1872" y="1149"/>
              <a:ext cx="2928" cy="639"/>
            </a:xfrm>
            <a:prstGeom prst="rect">
              <a:avLst/>
            </a:prstGeom>
            <a:noFill/>
            <a:ln w="9525" algn="ctr">
              <a:noFill/>
              <a:miter lim="800000"/>
            </a:ln>
            <a:effectLst>
              <a:outerShdw dist="17961" dir="2700000" algn="ctr" rotWithShape="0">
                <a:schemeClr val="tx1"/>
              </a:outerShdw>
            </a:effectLst>
          </p:spPr>
          <p:txBody>
            <a:bodyPr>
              <a:spAutoFit/>
            </a:bodyPr>
            <a:p>
              <a:pPr eaLnBrk="0" hangingPunct="0">
                <a:spcBef>
                  <a:spcPct val="20000"/>
                </a:spcBef>
                <a:buFont typeface="Arial" panose="020B0604020202020204" pitchFamily="34" charset="0"/>
                <a:buNone/>
                <a:defRPr/>
              </a:pPr>
              <a:endParaRPr lang="zh-CN" altLang="en-US" sz="4000" b="1">
                <a:solidFill>
                  <a:srgbClr val="000099"/>
                </a:solidFill>
                <a:ea typeface="汉仪粗宋简" panose="02010609000101010101" pitchFamily="49" charset="-122"/>
              </a:endParaRPr>
            </a:p>
          </p:txBody>
        </p:sp>
      </p:grpSp>
      <p:sp>
        <p:nvSpPr>
          <p:cNvPr id="33" name="文本框 32"/>
          <p:cNvSpPr txBox="1"/>
          <p:nvPr/>
        </p:nvSpPr>
        <p:spPr>
          <a:xfrm>
            <a:off x="2260600" y="281940"/>
            <a:ext cx="4288155" cy="645160"/>
          </a:xfrm>
          <a:prstGeom prst="rect">
            <a:avLst/>
          </a:prstGeom>
          <a:noFill/>
        </p:spPr>
        <p:txBody>
          <a:bodyPr wrap="square" rtlCol="0">
            <a:spAutoFit/>
          </a:bodyPr>
          <a:p>
            <a:r>
              <a:rPr lang="zh-CN" altLang="en-US" sz="3600" b="1">
                <a:ln w="6600">
                  <a:solidFill>
                    <a:schemeClr val="accent2"/>
                  </a:solidFill>
                  <a:prstDash val="solid"/>
                </a:ln>
                <a:solidFill>
                  <a:srgbClr val="FFFFFF"/>
                </a:solidFill>
                <a:effectLst>
                  <a:outerShdw dist="38100" dir="2700000" algn="tl" rotWithShape="0">
                    <a:schemeClr val="accent2"/>
                  </a:outerShdw>
                </a:effectLst>
                <a:uFillTx/>
                <a:sym typeface="+mn-ea"/>
              </a:rPr>
              <a:t>手机端APP的设计</a:t>
            </a:r>
            <a:endParaRPr lang="zh-CN" altLang="en-US" sz="3600" b="1">
              <a:ln w="6600">
                <a:solidFill>
                  <a:schemeClr val="accent2"/>
                </a:solidFill>
                <a:prstDash val="solid"/>
              </a:ln>
              <a:solidFill>
                <a:srgbClr val="FFFFFF"/>
              </a:solidFill>
              <a:effectLst>
                <a:outerShdw dist="38100" dir="2700000" algn="tl" rotWithShape="0">
                  <a:schemeClr val="accent2"/>
                </a:outerShdw>
              </a:effectLst>
              <a:uFillTx/>
              <a:sym typeface="+mn-ea"/>
            </a:endParaRPr>
          </a:p>
        </p:txBody>
      </p:sp>
      <p:grpSp>
        <p:nvGrpSpPr>
          <p:cNvPr id="18472" name="组合 18471"/>
          <p:cNvGrpSpPr/>
          <p:nvPr/>
        </p:nvGrpSpPr>
        <p:grpSpPr>
          <a:xfrm>
            <a:off x="88265" y="1379330"/>
            <a:ext cx="7028815" cy="689803"/>
            <a:chOff x="221" y="636"/>
            <a:chExt cx="5281" cy="526"/>
          </a:xfrm>
        </p:grpSpPr>
        <p:sp>
          <p:nvSpPr>
            <p:cNvPr id="18435" name="圆角矩形 18434"/>
            <p:cNvSpPr/>
            <p:nvPr/>
          </p:nvSpPr>
          <p:spPr>
            <a:xfrm>
              <a:off x="221" y="636"/>
              <a:ext cx="5281" cy="526"/>
            </a:xfrm>
            <a:prstGeom prst="roundRect">
              <a:avLst>
                <a:gd name="adj" fmla="val 10889"/>
              </a:avLst>
            </a:prstGeom>
            <a:solidFill>
              <a:schemeClr val="hlink"/>
            </a:solidFill>
            <a:ln w="19050" cap="flat" cmpd="sng">
              <a:solidFill>
                <a:srgbClr val="FF0000"/>
              </a:solidFill>
              <a:prstDash val="solid"/>
              <a:headEnd type="none" w="med" len="med"/>
              <a:tailEnd type="none" w="med" len="med"/>
            </a:ln>
            <a:effectLst>
              <a:outerShdw dist="135003" dir="2928844" algn="ctr" rotWithShape="0">
                <a:srgbClr val="000000">
                  <a:alpha val="50000"/>
                </a:srgbClr>
              </a:outerShdw>
            </a:effectLst>
          </p:spPr>
          <p:txBody>
            <a:bodyPr/>
            <a:p>
              <a:endParaRPr lang="zh-CN" altLang="en-US"/>
            </a:p>
          </p:txBody>
        </p:sp>
        <p:sp>
          <p:nvSpPr>
            <p:cNvPr id="18436" name="圆角矩形 18435"/>
            <p:cNvSpPr/>
            <p:nvPr/>
          </p:nvSpPr>
          <p:spPr>
            <a:xfrm>
              <a:off x="386" y="708"/>
              <a:ext cx="589" cy="363"/>
            </a:xfrm>
            <a:prstGeom prst="roundRect">
              <a:avLst>
                <a:gd name="adj" fmla="val 11921"/>
              </a:avLst>
            </a:prstGeom>
            <a:gradFill rotWithShape="1">
              <a:gsLst>
                <a:gs pos="0">
                  <a:srgbClr val="0066CC"/>
                </a:gs>
                <a:gs pos="100000">
                  <a:srgbClr val="0066CC">
                    <a:gamma/>
                    <a:shade val="69804"/>
                    <a:invGamma/>
                  </a:srgbClr>
                </a:gs>
              </a:gsLst>
              <a:lin ang="5400000" scaled="1"/>
              <a:tileRect/>
            </a:gradFill>
            <a:ln w="19050" cap="flat" cmpd="sng">
              <a:solidFill>
                <a:srgbClr val="000000"/>
              </a:solidFill>
              <a:prstDash val="solid"/>
              <a:headEnd type="none" w="med" len="med"/>
              <a:tailEnd type="none" w="med" len="med"/>
            </a:ln>
          </p:spPr>
          <p:txBody>
            <a:bodyPr/>
            <a:p>
              <a:endParaRPr lang="zh-CN" altLang="en-US"/>
            </a:p>
          </p:txBody>
        </p:sp>
        <p:sp>
          <p:nvSpPr>
            <p:cNvPr id="18437" name="任意多边形 18436"/>
            <p:cNvSpPr/>
            <p:nvPr/>
          </p:nvSpPr>
          <p:spPr>
            <a:xfrm>
              <a:off x="385" y="791"/>
              <a:ext cx="408" cy="277"/>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noFill/>
            <a:ln w="0">
              <a:noFill/>
            </a:ln>
          </p:spPr>
          <p:txBody>
            <a:bodyPr/>
            <a:p>
              <a:endParaRPr lang="zh-CN" altLang="en-US"/>
            </a:p>
          </p:txBody>
        </p:sp>
        <p:sp>
          <p:nvSpPr>
            <p:cNvPr id="18438" name="文本框 18437"/>
            <p:cNvSpPr txBox="1"/>
            <p:nvPr/>
          </p:nvSpPr>
          <p:spPr>
            <a:xfrm>
              <a:off x="567" y="708"/>
              <a:ext cx="241" cy="398"/>
            </a:xfrm>
            <a:prstGeom prst="rect">
              <a:avLst/>
            </a:prstGeom>
            <a:noFill/>
            <a:ln w="9525">
              <a:noFill/>
            </a:ln>
          </p:spPr>
          <p:txBody>
            <a:bodyPr wrap="square" anchor="t">
              <a:spAutoFit/>
            </a:bodyPr>
            <a:p>
              <a:pPr algn="ctr" eaLnBrk="0" hangingPunct="0"/>
              <a:r>
                <a:rPr lang="zh-CN" altLang="en-US" sz="2800" b="1" i="1">
                  <a:solidFill>
                    <a:srgbClr val="FFFFFF"/>
                  </a:solidFill>
                  <a:effectLst>
                    <a:outerShdw blurRad="38100" dist="38100" dir="2700000">
                      <a:srgbClr val="000000"/>
                    </a:outerShdw>
                  </a:effectLst>
                  <a:latin typeface="Arial" panose="020B0604020202020204" pitchFamily="34" charset="0"/>
                  <a:ea typeface="黑体" panose="02010609060101010101" pitchFamily="2" charset="-122"/>
                </a:rPr>
                <a:t>①</a:t>
              </a:r>
              <a:endParaRPr lang="zh-CN" altLang="en-US" sz="2800" b="1" i="1">
                <a:solidFill>
                  <a:srgbClr val="FFFFFF"/>
                </a:solidFill>
                <a:effectLst>
                  <a:outerShdw blurRad="38100" dist="38100" dir="2700000">
                    <a:srgbClr val="000000"/>
                  </a:outerShdw>
                </a:effectLst>
                <a:latin typeface="Arial" panose="020B0604020202020204" pitchFamily="34" charset="0"/>
                <a:ea typeface="黑体" panose="02010609060101010101" pitchFamily="2" charset="-122"/>
              </a:endParaRPr>
            </a:p>
          </p:txBody>
        </p:sp>
        <p:sp>
          <p:nvSpPr>
            <p:cNvPr id="18439" name="文本框 18438"/>
            <p:cNvSpPr txBox="1"/>
            <p:nvPr/>
          </p:nvSpPr>
          <p:spPr>
            <a:xfrm>
              <a:off x="975" y="732"/>
              <a:ext cx="4400" cy="33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9525">
              <a:noFill/>
            </a:ln>
          </p:spPr>
          <p:txBody>
            <a:bodyPr>
              <a:spAutoFit/>
            </a:bodyPr>
            <a:p>
              <a:pPr algn="ctr" eaLnBrk="0" hangingPunct="0">
                <a:lnSpc>
                  <a:spcPct val="115000"/>
                </a:lnSpc>
              </a:pPr>
              <a:r>
                <a:rPr lang="zh-CN" altLang="en-US" sz="2000" b="1" dirty="0">
                  <a:solidFill>
                    <a:srgbClr val="660066"/>
                  </a:solidFill>
                  <a:latin typeface="华文新魏" panose="02010800040101010101" charset="-122"/>
                  <a:ea typeface="华文新魏" panose="02010800040101010101" charset="-122"/>
                </a:rPr>
                <a:t>方面用户及时了解家中情况</a:t>
              </a:r>
              <a:endParaRPr lang="zh-CN" altLang="en-US" sz="2000" b="1" dirty="0">
                <a:solidFill>
                  <a:srgbClr val="660066"/>
                </a:solidFill>
                <a:latin typeface="华文新魏" panose="02010800040101010101" charset="-122"/>
                <a:ea typeface="华文新魏" panose="02010800040101010101" charset="-122"/>
              </a:endParaRPr>
            </a:p>
          </p:txBody>
        </p:sp>
      </p:grpSp>
      <p:grpSp>
        <p:nvGrpSpPr>
          <p:cNvPr id="6" name="组合 5"/>
          <p:cNvGrpSpPr/>
          <p:nvPr/>
        </p:nvGrpSpPr>
        <p:grpSpPr>
          <a:xfrm>
            <a:off x="88265" y="2375645"/>
            <a:ext cx="7028815" cy="689803"/>
            <a:chOff x="221" y="636"/>
            <a:chExt cx="5281" cy="526"/>
          </a:xfrm>
        </p:grpSpPr>
        <p:sp>
          <p:nvSpPr>
            <p:cNvPr id="7" name="圆角矩形 6"/>
            <p:cNvSpPr/>
            <p:nvPr/>
          </p:nvSpPr>
          <p:spPr>
            <a:xfrm>
              <a:off x="221" y="636"/>
              <a:ext cx="5281" cy="526"/>
            </a:xfrm>
            <a:prstGeom prst="roundRect">
              <a:avLst>
                <a:gd name="adj" fmla="val 10889"/>
              </a:avLst>
            </a:prstGeom>
            <a:solidFill>
              <a:schemeClr val="hlink"/>
            </a:solidFill>
            <a:ln w="19050" cap="flat" cmpd="sng">
              <a:solidFill>
                <a:srgbClr val="FF0000"/>
              </a:solidFill>
              <a:prstDash val="solid"/>
              <a:headEnd type="none" w="med" len="med"/>
              <a:tailEnd type="none" w="med" len="med"/>
            </a:ln>
            <a:effectLst>
              <a:outerShdw dist="135003" dir="2928844" algn="ctr" rotWithShape="0">
                <a:srgbClr val="000000">
                  <a:alpha val="50000"/>
                </a:srgbClr>
              </a:outerShdw>
            </a:effectLst>
          </p:spPr>
          <p:txBody>
            <a:bodyPr/>
            <a:p>
              <a:endParaRPr lang="zh-CN" altLang="en-US"/>
            </a:p>
          </p:txBody>
        </p:sp>
        <p:sp>
          <p:nvSpPr>
            <p:cNvPr id="8" name="圆角矩形 7"/>
            <p:cNvSpPr/>
            <p:nvPr/>
          </p:nvSpPr>
          <p:spPr>
            <a:xfrm>
              <a:off x="386" y="708"/>
              <a:ext cx="589" cy="363"/>
            </a:xfrm>
            <a:prstGeom prst="roundRect">
              <a:avLst>
                <a:gd name="adj" fmla="val 11921"/>
              </a:avLst>
            </a:prstGeom>
            <a:gradFill rotWithShape="1">
              <a:gsLst>
                <a:gs pos="0">
                  <a:srgbClr val="0066CC"/>
                </a:gs>
                <a:gs pos="100000">
                  <a:srgbClr val="0066CC">
                    <a:gamma/>
                    <a:shade val="69804"/>
                    <a:invGamma/>
                  </a:srgbClr>
                </a:gs>
              </a:gsLst>
              <a:lin ang="5400000" scaled="1"/>
              <a:tileRect/>
            </a:gradFill>
            <a:ln w="19050" cap="flat" cmpd="sng">
              <a:solidFill>
                <a:srgbClr val="000000"/>
              </a:solidFill>
              <a:prstDash val="solid"/>
              <a:headEnd type="none" w="med" len="med"/>
              <a:tailEnd type="none" w="med" len="med"/>
            </a:ln>
          </p:spPr>
          <p:txBody>
            <a:bodyPr/>
            <a:p>
              <a:endParaRPr lang="zh-CN" altLang="en-US"/>
            </a:p>
          </p:txBody>
        </p:sp>
        <p:sp>
          <p:nvSpPr>
            <p:cNvPr id="23" name="任意多边形 22"/>
            <p:cNvSpPr/>
            <p:nvPr/>
          </p:nvSpPr>
          <p:spPr>
            <a:xfrm>
              <a:off x="385" y="791"/>
              <a:ext cx="408" cy="277"/>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noFill/>
            <a:ln w="0">
              <a:noFill/>
            </a:ln>
          </p:spPr>
          <p:txBody>
            <a:bodyPr/>
            <a:p>
              <a:endParaRPr lang="zh-CN" altLang="en-US"/>
            </a:p>
          </p:txBody>
        </p:sp>
        <p:sp>
          <p:nvSpPr>
            <p:cNvPr id="24" name="文本框 23"/>
            <p:cNvSpPr txBox="1"/>
            <p:nvPr/>
          </p:nvSpPr>
          <p:spPr>
            <a:xfrm>
              <a:off x="567" y="708"/>
              <a:ext cx="241" cy="398"/>
            </a:xfrm>
            <a:prstGeom prst="rect">
              <a:avLst/>
            </a:prstGeom>
            <a:noFill/>
            <a:ln w="9525">
              <a:noFill/>
            </a:ln>
          </p:spPr>
          <p:txBody>
            <a:bodyPr wrap="square" anchor="t">
              <a:spAutoFit/>
            </a:bodyPr>
            <a:p>
              <a:pPr algn="ctr" eaLnBrk="0" hangingPunct="0"/>
              <a:r>
                <a:rPr lang="zh-CN" altLang="en-US" sz="2800" b="1" i="1">
                  <a:solidFill>
                    <a:srgbClr val="FFFFFF"/>
                  </a:solidFill>
                  <a:effectLst>
                    <a:outerShdw blurRad="38100" dist="38100" dir="2700000">
                      <a:srgbClr val="000000"/>
                    </a:outerShdw>
                  </a:effectLst>
                  <a:latin typeface="Arial" panose="020B0604020202020204" pitchFamily="34" charset="0"/>
                  <a:ea typeface="黑体" panose="02010609060101010101" pitchFamily="2" charset="-122"/>
                </a:rPr>
                <a:t>②</a:t>
              </a:r>
              <a:endParaRPr lang="zh-CN" altLang="en-US" sz="2800" b="1" i="1">
                <a:solidFill>
                  <a:srgbClr val="FFFFFF"/>
                </a:solidFill>
                <a:effectLst>
                  <a:outerShdw blurRad="38100" dist="38100" dir="2700000">
                    <a:srgbClr val="000000"/>
                  </a:outerShdw>
                </a:effectLst>
                <a:latin typeface="Arial" panose="020B0604020202020204" pitchFamily="34" charset="0"/>
                <a:ea typeface="黑体" panose="02010609060101010101" pitchFamily="2" charset="-122"/>
              </a:endParaRPr>
            </a:p>
          </p:txBody>
        </p:sp>
        <p:sp>
          <p:nvSpPr>
            <p:cNvPr id="25" name="文本框 24"/>
            <p:cNvSpPr txBox="1"/>
            <p:nvPr/>
          </p:nvSpPr>
          <p:spPr>
            <a:xfrm>
              <a:off x="975" y="732"/>
              <a:ext cx="4400" cy="33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9525">
              <a:noFill/>
            </a:ln>
          </p:spPr>
          <p:txBody>
            <a:bodyPr>
              <a:spAutoFit/>
            </a:bodyPr>
            <a:p>
              <a:pPr algn="ctr" eaLnBrk="0" hangingPunct="0">
                <a:lnSpc>
                  <a:spcPct val="115000"/>
                </a:lnSpc>
              </a:pPr>
              <a:r>
                <a:rPr lang="zh-CN" altLang="en-US" sz="2000" b="1" dirty="0">
                  <a:solidFill>
                    <a:srgbClr val="660066"/>
                  </a:solidFill>
                  <a:latin typeface="华文新魏" panose="02010800040101010101" charset="-122"/>
                  <a:ea typeface="华文新魏" panose="02010800040101010101" charset="-122"/>
                  <a:sym typeface="+mn-ea"/>
                </a:rPr>
                <a:t>及时应对可能出现的异常事件</a:t>
              </a:r>
              <a:endParaRPr lang="zh-CN" altLang="en-US" sz="2000" b="1" dirty="0">
                <a:solidFill>
                  <a:srgbClr val="660066"/>
                </a:solidFill>
                <a:latin typeface="华文新魏" panose="02010800040101010101" charset="-122"/>
                <a:ea typeface="华文新魏" panose="02010800040101010101" charset="-122"/>
              </a:endParaRPr>
            </a:p>
          </p:txBody>
        </p:sp>
      </p:grpSp>
      <p:grpSp>
        <p:nvGrpSpPr>
          <p:cNvPr id="26" name="组合 25"/>
          <p:cNvGrpSpPr/>
          <p:nvPr/>
        </p:nvGrpSpPr>
        <p:grpSpPr>
          <a:xfrm>
            <a:off x="88265" y="3463400"/>
            <a:ext cx="7028815" cy="689803"/>
            <a:chOff x="221" y="636"/>
            <a:chExt cx="5281" cy="526"/>
          </a:xfrm>
        </p:grpSpPr>
        <p:sp>
          <p:nvSpPr>
            <p:cNvPr id="35" name="圆角矩形 34"/>
            <p:cNvSpPr/>
            <p:nvPr/>
          </p:nvSpPr>
          <p:spPr>
            <a:xfrm>
              <a:off x="221" y="636"/>
              <a:ext cx="5281" cy="526"/>
            </a:xfrm>
            <a:prstGeom prst="roundRect">
              <a:avLst>
                <a:gd name="adj" fmla="val 10889"/>
              </a:avLst>
            </a:prstGeom>
            <a:solidFill>
              <a:schemeClr val="hlink"/>
            </a:solidFill>
            <a:ln w="19050" cap="flat" cmpd="sng">
              <a:solidFill>
                <a:srgbClr val="FF0000"/>
              </a:solidFill>
              <a:prstDash val="solid"/>
              <a:headEnd type="none" w="med" len="med"/>
              <a:tailEnd type="none" w="med" len="med"/>
            </a:ln>
            <a:effectLst>
              <a:outerShdw dist="135003" dir="2928844" algn="ctr" rotWithShape="0">
                <a:srgbClr val="000000">
                  <a:alpha val="50000"/>
                </a:srgbClr>
              </a:outerShdw>
            </a:effectLst>
          </p:spPr>
          <p:txBody>
            <a:bodyPr/>
            <a:p>
              <a:endParaRPr lang="zh-CN" altLang="en-US"/>
            </a:p>
          </p:txBody>
        </p:sp>
        <p:sp>
          <p:nvSpPr>
            <p:cNvPr id="49" name="圆角矩形 48"/>
            <p:cNvSpPr/>
            <p:nvPr/>
          </p:nvSpPr>
          <p:spPr>
            <a:xfrm>
              <a:off x="386" y="708"/>
              <a:ext cx="589" cy="363"/>
            </a:xfrm>
            <a:prstGeom prst="roundRect">
              <a:avLst>
                <a:gd name="adj" fmla="val 11921"/>
              </a:avLst>
            </a:prstGeom>
            <a:gradFill rotWithShape="1">
              <a:gsLst>
                <a:gs pos="0">
                  <a:srgbClr val="0066CC"/>
                </a:gs>
                <a:gs pos="100000">
                  <a:srgbClr val="0066CC">
                    <a:gamma/>
                    <a:shade val="69804"/>
                    <a:invGamma/>
                  </a:srgbClr>
                </a:gs>
              </a:gsLst>
              <a:lin ang="5400000" scaled="1"/>
              <a:tileRect/>
            </a:gradFill>
            <a:ln w="19050" cap="flat" cmpd="sng">
              <a:solidFill>
                <a:srgbClr val="000000"/>
              </a:solidFill>
              <a:prstDash val="solid"/>
              <a:headEnd type="none" w="med" len="med"/>
              <a:tailEnd type="none" w="med" len="med"/>
            </a:ln>
          </p:spPr>
          <p:txBody>
            <a:bodyPr/>
            <a:p>
              <a:endParaRPr lang="zh-CN" altLang="en-US"/>
            </a:p>
          </p:txBody>
        </p:sp>
        <p:sp>
          <p:nvSpPr>
            <p:cNvPr id="50" name="任意多边形 49"/>
            <p:cNvSpPr/>
            <p:nvPr/>
          </p:nvSpPr>
          <p:spPr>
            <a:xfrm>
              <a:off x="385" y="791"/>
              <a:ext cx="408" cy="277"/>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noFill/>
            <a:ln w="0">
              <a:noFill/>
            </a:ln>
          </p:spPr>
          <p:txBody>
            <a:bodyPr/>
            <a:p>
              <a:endParaRPr lang="zh-CN" altLang="en-US"/>
            </a:p>
          </p:txBody>
        </p:sp>
        <p:sp>
          <p:nvSpPr>
            <p:cNvPr id="51" name="文本框 50"/>
            <p:cNvSpPr txBox="1"/>
            <p:nvPr/>
          </p:nvSpPr>
          <p:spPr>
            <a:xfrm>
              <a:off x="567" y="708"/>
              <a:ext cx="241" cy="398"/>
            </a:xfrm>
            <a:prstGeom prst="rect">
              <a:avLst/>
            </a:prstGeom>
            <a:noFill/>
            <a:ln w="9525">
              <a:noFill/>
            </a:ln>
          </p:spPr>
          <p:txBody>
            <a:bodyPr wrap="square" anchor="t">
              <a:spAutoFit/>
            </a:bodyPr>
            <a:p>
              <a:pPr algn="ctr" eaLnBrk="0" hangingPunct="0"/>
              <a:r>
                <a:rPr lang="zh-CN" altLang="en-US" sz="2800" b="1" i="1">
                  <a:solidFill>
                    <a:srgbClr val="FFFFFF"/>
                  </a:solidFill>
                  <a:effectLst>
                    <a:outerShdw blurRad="38100" dist="38100" dir="2700000">
                      <a:srgbClr val="000000"/>
                    </a:outerShdw>
                  </a:effectLst>
                  <a:latin typeface="Arial" panose="020B0604020202020204" pitchFamily="34" charset="0"/>
                  <a:ea typeface="黑体" panose="02010609060101010101" pitchFamily="2" charset="-122"/>
                </a:rPr>
                <a:t>③</a:t>
              </a:r>
              <a:endParaRPr lang="zh-CN" altLang="en-US" sz="2800" b="1" i="1">
                <a:solidFill>
                  <a:srgbClr val="FFFFFF"/>
                </a:solidFill>
                <a:effectLst>
                  <a:outerShdw blurRad="38100" dist="38100" dir="2700000">
                    <a:srgbClr val="000000"/>
                  </a:outerShdw>
                </a:effectLst>
                <a:latin typeface="Arial" panose="020B0604020202020204" pitchFamily="34" charset="0"/>
                <a:ea typeface="黑体" panose="02010609060101010101" pitchFamily="2" charset="-122"/>
              </a:endParaRPr>
            </a:p>
          </p:txBody>
        </p:sp>
        <p:sp>
          <p:nvSpPr>
            <p:cNvPr id="52" name="文本框 51"/>
            <p:cNvSpPr txBox="1"/>
            <p:nvPr/>
          </p:nvSpPr>
          <p:spPr>
            <a:xfrm>
              <a:off x="975" y="732"/>
              <a:ext cx="4400" cy="33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9525">
              <a:noFill/>
            </a:ln>
          </p:spPr>
          <p:txBody>
            <a:bodyPr>
              <a:spAutoFit/>
            </a:bodyPr>
            <a:p>
              <a:pPr algn="ctr" eaLnBrk="0" hangingPunct="0">
                <a:lnSpc>
                  <a:spcPct val="115000"/>
                </a:lnSpc>
              </a:pPr>
              <a:r>
                <a:rPr lang="zh-CN" altLang="en-US" sz="2000" b="1" dirty="0">
                  <a:solidFill>
                    <a:srgbClr val="660066"/>
                  </a:solidFill>
                  <a:latin typeface="华文新魏" panose="02010800040101010101" charset="-122"/>
                  <a:ea typeface="华文新魏" panose="02010800040101010101" charset="-122"/>
                  <a:sym typeface="+mn-ea"/>
                </a:rPr>
                <a:t>真正实现本系统智能式的管家服务</a:t>
              </a:r>
              <a:endParaRPr lang="zh-CN" altLang="en-US" sz="2000" b="1" dirty="0">
                <a:solidFill>
                  <a:srgbClr val="660066"/>
                </a:solidFill>
                <a:latin typeface="华文新魏" panose="02010800040101010101" charset="-122"/>
                <a:ea typeface="华文新魏" panose="02010800040101010101" charset="-122"/>
              </a:endParaRPr>
            </a:p>
          </p:txBody>
        </p:sp>
      </p:grpSp>
      <p:pic>
        <p:nvPicPr>
          <p:cNvPr id="53" name="图片 52"/>
          <p:cNvPicPr>
            <a:picLocks noChangeAspect="1"/>
          </p:cNvPicPr>
          <p:nvPr/>
        </p:nvPicPr>
        <p:blipFill>
          <a:blip r:embed="rId2"/>
          <a:srcRect l="19154" t="16232" r="6812" b="6872"/>
          <a:stretch>
            <a:fillRect/>
          </a:stretch>
        </p:blipFill>
        <p:spPr>
          <a:xfrm>
            <a:off x="4001770" y="4443095"/>
            <a:ext cx="2822575" cy="1648460"/>
          </a:xfrm>
          <a:prstGeom prst="rect">
            <a:avLst/>
          </a:prstGeom>
        </p:spPr>
      </p:pic>
      <p:pic>
        <p:nvPicPr>
          <p:cNvPr id="54" name="图片 53"/>
          <p:cNvPicPr>
            <a:picLocks noChangeAspect="1"/>
          </p:cNvPicPr>
          <p:nvPr/>
        </p:nvPicPr>
        <p:blipFill>
          <a:blip r:embed="rId3"/>
          <a:stretch>
            <a:fillRect/>
          </a:stretch>
        </p:blipFill>
        <p:spPr>
          <a:xfrm>
            <a:off x="764540" y="4443095"/>
            <a:ext cx="2540000" cy="1649095"/>
          </a:xfrm>
          <a:prstGeom prst="rect">
            <a:avLst/>
          </a:prstGeom>
        </p:spPr>
      </p:pic>
      <p:sp>
        <p:nvSpPr>
          <p:cNvPr id="55" name="矩形 54"/>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8472"/>
                                        </p:tgtEl>
                                        <p:attrNameLst>
                                          <p:attrName>style.visibility</p:attrName>
                                        </p:attrNameLst>
                                      </p:cBhvr>
                                      <p:to>
                                        <p:strVal val="visible"/>
                                      </p:to>
                                    </p:set>
                                    <p:animEffect transition="in" filter="checkerboard(across)">
                                      <p:cBhvr>
                                        <p:cTn id="12" dur="500"/>
                                        <p:tgtEl>
                                          <p:spTgt spid="1847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heckerboard(across)">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grpSp>
        <p:nvGrpSpPr>
          <p:cNvPr id="3" name="Group 6"/>
          <p:cNvGrpSpPr/>
          <p:nvPr/>
        </p:nvGrpSpPr>
        <p:grpSpPr bwMode="auto">
          <a:xfrm>
            <a:off x="883920" y="1518285"/>
            <a:ext cx="7656195" cy="824785"/>
            <a:chOff x="912" y="1008"/>
            <a:chExt cx="3984" cy="912"/>
          </a:xfrm>
          <a:solidFill>
            <a:schemeClr val="accent1">
              <a:lumMod val="75000"/>
            </a:schemeClr>
          </a:solidFill>
        </p:grpSpPr>
        <p:sp>
          <p:nvSpPr>
            <p:cNvPr id="4" name="AutoShape 7"/>
            <p:cNvSpPr>
              <a:spLocks noChangeArrowheads="1"/>
            </p:cNvSpPr>
            <p:nvPr/>
          </p:nvSpPr>
          <p:spPr bwMode="gray">
            <a:xfrm>
              <a:off x="912" y="1008"/>
              <a:ext cx="3984" cy="912"/>
            </a:xfrm>
            <a:prstGeom prst="roundRect">
              <a:avLst>
                <a:gd name="adj" fmla="val 10889"/>
              </a:avLst>
            </a:prstGeom>
            <a:grp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5" name="Group 8"/>
            <p:cNvGrpSpPr/>
            <p:nvPr/>
          </p:nvGrpSpPr>
          <p:grpSpPr bwMode="auto">
            <a:xfrm>
              <a:off x="999" y="1092"/>
              <a:ext cx="768" cy="746"/>
              <a:chOff x="999" y="1092"/>
              <a:chExt cx="768" cy="746"/>
            </a:xfrm>
            <a:grpFill/>
          </p:grpSpPr>
          <p:sp>
            <p:nvSpPr>
              <p:cNvPr id="6" name="AutoShape 9"/>
              <p:cNvSpPr>
                <a:spLocks noChangeArrowheads="1"/>
              </p:cNvSpPr>
              <p:nvPr/>
            </p:nvSpPr>
            <p:spPr bwMode="gray">
              <a:xfrm>
                <a:off x="999" y="1092"/>
                <a:ext cx="768" cy="746"/>
              </a:xfrm>
              <a:prstGeom prst="roundRect">
                <a:avLst>
                  <a:gd name="adj" fmla="val 11921"/>
                </a:avLst>
              </a:prstGeom>
              <a:gradFill>
                <a:gsLst>
                  <a:gs pos="0">
                    <a:srgbClr val="FBFB11"/>
                  </a:gs>
                  <a:gs pos="100000">
                    <a:srgbClr val="838309"/>
                  </a:gs>
                </a:gsLst>
                <a:lin ang="2700000" scaled="0"/>
              </a:gradFill>
              <a:ln w="38100">
                <a:solidFill>
                  <a:schemeClr val="bg1"/>
                </a:solidFill>
                <a:round/>
              </a:ln>
            </p:spPr>
            <p:txBody>
              <a:bodyPr wrap="none" anchor="ctr"/>
              <a:p>
                <a:endParaRPr lang="zh-CN" altLang="en-US"/>
              </a:p>
            </p:txBody>
          </p:sp>
          <p:sp>
            <p:nvSpPr>
              <p:cNvPr id="7"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ln>
            </p:spPr>
            <p:txBody>
              <a:bodyPr/>
              <a:p>
                <a:pPr>
                  <a:defRPr/>
                </a:pPr>
                <a:endParaRPr lang="zh-CN" altLang="en-US"/>
              </a:p>
            </p:txBody>
          </p:sp>
          <p:sp>
            <p:nvSpPr>
              <p:cNvPr id="8" name="Text Box 11"/>
              <p:cNvSpPr txBox="1">
                <a:spLocks noChangeArrowheads="1"/>
              </p:cNvSpPr>
              <p:nvPr/>
            </p:nvSpPr>
            <p:spPr bwMode="gray">
              <a:xfrm>
                <a:off x="1153" y="1192"/>
                <a:ext cx="449" cy="543"/>
              </a:xfrm>
              <a:prstGeom prst="rect">
                <a:avLst/>
              </a:prstGeom>
              <a:grp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1</a:t>
                </a:r>
                <a:r>
                  <a:rPr lang="zh-CN" altLang="en-US" sz="2600" b="1">
                    <a:solidFill>
                      <a:schemeClr val="bg1"/>
                    </a:solidFill>
                    <a:ea typeface="汉仪粗宋简" panose="02010609000101010101" pitchFamily="49" charset="-122"/>
                  </a:rPr>
                  <a:t>、</a:t>
                </a:r>
                <a:endParaRPr lang="zh-CN" altLang="en-US" sz="2600" b="1">
                  <a:solidFill>
                    <a:schemeClr val="bg1"/>
                  </a:solidFill>
                  <a:ea typeface="汉仪粗宋简" panose="02010609000101010101" pitchFamily="49" charset="-122"/>
                </a:endParaRPr>
              </a:p>
            </p:txBody>
          </p:sp>
        </p:grpSp>
      </p:grpSp>
      <p:sp>
        <p:nvSpPr>
          <p:cNvPr id="10" name="矩形 9"/>
          <p:cNvSpPr/>
          <p:nvPr/>
        </p:nvSpPr>
        <p:spPr>
          <a:xfrm>
            <a:off x="2658745" y="1685290"/>
            <a:ext cx="5881370" cy="583565"/>
          </a:xfrm>
          <a:prstGeom prst="rect">
            <a:avLst/>
          </a:prstGeom>
          <a:noFill/>
          <a:ln>
            <a:noFill/>
          </a:ln>
        </p:spPr>
        <p:txBody>
          <a:bodyPr wrap="none" rtlCol="0" anchor="t">
            <a:spAutoFit/>
          </a:bodyPr>
          <a:p>
            <a:pPr algn="ctr"/>
            <a:r>
              <a:rPr lang="zh-CN" altLang="en-US" sz="3200" b="1">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sym typeface="+mn-ea"/>
              </a:rPr>
              <a:t>系统底层无线传感网的实现效果</a:t>
            </a:r>
            <a:endParaRPr lang="zh-CN" altLang="en-US" sz="3200" b="1">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sym typeface="+mn-ea"/>
            </a:endParaRPr>
          </a:p>
        </p:txBody>
      </p:sp>
      <p:grpSp>
        <p:nvGrpSpPr>
          <p:cNvPr id="11" name="Group 6"/>
          <p:cNvGrpSpPr/>
          <p:nvPr/>
        </p:nvGrpSpPr>
        <p:grpSpPr bwMode="auto">
          <a:xfrm>
            <a:off x="883920" y="2803525"/>
            <a:ext cx="7656195" cy="824785"/>
            <a:chOff x="912" y="1008"/>
            <a:chExt cx="3984" cy="912"/>
          </a:xfrm>
          <a:solidFill>
            <a:schemeClr val="tx2">
              <a:lumMod val="60000"/>
              <a:lumOff val="40000"/>
            </a:schemeClr>
          </a:solidFill>
        </p:grpSpPr>
        <p:sp>
          <p:nvSpPr>
            <p:cNvPr id="12" name="AutoShape 7"/>
            <p:cNvSpPr>
              <a:spLocks noChangeArrowheads="1"/>
            </p:cNvSpPr>
            <p:nvPr/>
          </p:nvSpPr>
          <p:spPr bwMode="gray">
            <a:xfrm>
              <a:off x="912" y="1008"/>
              <a:ext cx="3984" cy="912"/>
            </a:xfrm>
            <a:prstGeom prst="roundRect">
              <a:avLst>
                <a:gd name="adj" fmla="val 10889"/>
              </a:avLst>
            </a:prstGeom>
            <a:grp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13" name="Group 8"/>
            <p:cNvGrpSpPr/>
            <p:nvPr/>
          </p:nvGrpSpPr>
          <p:grpSpPr bwMode="auto">
            <a:xfrm>
              <a:off x="999" y="1092"/>
              <a:ext cx="768" cy="746"/>
              <a:chOff x="999" y="1092"/>
              <a:chExt cx="768" cy="746"/>
            </a:xfrm>
            <a:grpFill/>
          </p:grpSpPr>
          <p:sp>
            <p:nvSpPr>
              <p:cNvPr id="14" name="AutoShape 9"/>
              <p:cNvSpPr>
                <a:spLocks noChangeArrowheads="1"/>
              </p:cNvSpPr>
              <p:nvPr/>
            </p:nvSpPr>
            <p:spPr bwMode="gray">
              <a:xfrm>
                <a:off x="999" y="1092"/>
                <a:ext cx="768" cy="746"/>
              </a:xfrm>
              <a:prstGeom prst="roundRect">
                <a:avLst>
                  <a:gd name="adj" fmla="val 11921"/>
                </a:avLst>
              </a:prstGeom>
              <a:solidFill>
                <a:schemeClr val="accent2">
                  <a:lumMod val="40000"/>
                  <a:lumOff val="60000"/>
                </a:schemeClr>
              </a:solidFill>
              <a:ln w="38100">
                <a:solidFill>
                  <a:schemeClr val="bg1"/>
                </a:solidFill>
                <a:round/>
              </a:ln>
            </p:spPr>
            <p:txBody>
              <a:bodyPr wrap="none" anchor="ctr"/>
              <a:p>
                <a:endParaRPr lang="zh-CN" altLang="en-US"/>
              </a:p>
            </p:txBody>
          </p:sp>
          <p:sp>
            <p:nvSpPr>
              <p:cNvPr id="15"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ln>
            </p:spPr>
            <p:txBody>
              <a:bodyPr/>
              <a:p>
                <a:pPr>
                  <a:defRPr/>
                </a:pPr>
                <a:endParaRPr lang="zh-CN" altLang="en-US"/>
              </a:p>
            </p:txBody>
          </p:sp>
          <p:sp>
            <p:nvSpPr>
              <p:cNvPr id="23" name="Text Box 11"/>
              <p:cNvSpPr txBox="1">
                <a:spLocks noChangeArrowheads="1"/>
              </p:cNvSpPr>
              <p:nvPr/>
            </p:nvSpPr>
            <p:spPr bwMode="gray">
              <a:xfrm>
                <a:off x="1153" y="1192"/>
                <a:ext cx="449" cy="543"/>
              </a:xfrm>
              <a:prstGeom prst="rect">
                <a:avLst/>
              </a:prstGeom>
              <a:grp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2</a:t>
                </a:r>
                <a:r>
                  <a:rPr lang="zh-CN" altLang="en-US" sz="2600" b="1">
                    <a:solidFill>
                      <a:schemeClr val="bg1"/>
                    </a:solidFill>
                    <a:ea typeface="汉仪粗宋简" panose="02010609000101010101" pitchFamily="49" charset="-122"/>
                  </a:rPr>
                  <a:t>、</a:t>
                </a:r>
                <a:endParaRPr lang="zh-CN" altLang="en-US" sz="2600" b="1">
                  <a:solidFill>
                    <a:schemeClr val="bg1"/>
                  </a:solidFill>
                  <a:ea typeface="汉仪粗宋简" panose="02010609000101010101" pitchFamily="49" charset="-122"/>
                </a:endParaRPr>
              </a:p>
            </p:txBody>
          </p:sp>
        </p:grpSp>
      </p:grpSp>
      <p:sp>
        <p:nvSpPr>
          <p:cNvPr id="26" name="矩形 25"/>
          <p:cNvSpPr/>
          <p:nvPr/>
        </p:nvSpPr>
        <p:spPr>
          <a:xfrm>
            <a:off x="2658428" y="2969895"/>
            <a:ext cx="5556885" cy="583565"/>
          </a:xfrm>
          <a:prstGeom prst="rect">
            <a:avLst/>
          </a:prstGeom>
          <a:noFill/>
          <a:ln>
            <a:noFill/>
          </a:ln>
        </p:spPr>
        <p:txBody>
          <a:bodyPr wrap="none" rtlCol="0" anchor="t">
            <a:spAutoFit/>
            <a:scene3d>
              <a:camera prst="orthographicFront"/>
              <a:lightRig rig="harsh" dir="t"/>
            </a:scene3d>
            <a:sp3d extrusionH="57150" prstMaterial="matte">
              <a:bevelT w="63500" h="12700" prst="angle"/>
              <a:contourClr>
                <a:schemeClr val="bg1">
                  <a:lumMod val="65000"/>
                </a:schemeClr>
              </a:contourClr>
            </a:sp3d>
          </a:bodyPr>
          <a:p>
            <a:pPr algn="ctr"/>
            <a:r>
              <a:rPr lang="zh-CN" altLang="en-US" sz="3200" b="1">
                <a:solidFill>
                  <a:schemeClr val="accent6">
                    <a:lumMod val="75000"/>
                  </a:schemeClr>
                </a:solidFill>
                <a:effectLst/>
                <a:latin typeface="华文新魏" panose="02010800040101010101" charset="-122"/>
                <a:ea typeface="华文新魏" panose="02010800040101010101" charset="-122"/>
                <a:sym typeface="+mn-ea"/>
              </a:rPr>
              <a:t>系统PC端应用程序的实现效果</a:t>
            </a:r>
            <a:endParaRPr lang="zh-CN" altLang="en-US" sz="3200" b="1">
              <a:solidFill>
                <a:schemeClr val="accent6">
                  <a:lumMod val="75000"/>
                </a:schemeClr>
              </a:solidFill>
              <a:effectLst/>
              <a:latin typeface="华文新魏" panose="02010800040101010101" charset="-122"/>
              <a:ea typeface="华文新魏" panose="02010800040101010101" charset="-122"/>
              <a:sym typeface="+mn-ea"/>
            </a:endParaRPr>
          </a:p>
        </p:txBody>
      </p:sp>
      <p:grpSp>
        <p:nvGrpSpPr>
          <p:cNvPr id="27" name="Group 6"/>
          <p:cNvGrpSpPr/>
          <p:nvPr/>
        </p:nvGrpSpPr>
        <p:grpSpPr bwMode="auto">
          <a:xfrm>
            <a:off x="883920" y="4145915"/>
            <a:ext cx="7656195" cy="824785"/>
            <a:chOff x="912" y="1008"/>
            <a:chExt cx="3984" cy="912"/>
          </a:xfrm>
          <a:gradFill>
            <a:gsLst>
              <a:gs pos="0">
                <a:srgbClr val="14CD68"/>
              </a:gs>
              <a:gs pos="100000">
                <a:srgbClr val="035C7D"/>
              </a:gs>
            </a:gsLst>
            <a:lin ang="2700000" scaled="0"/>
          </a:gradFill>
        </p:grpSpPr>
        <p:sp>
          <p:nvSpPr>
            <p:cNvPr id="28" name="AutoShape 7"/>
            <p:cNvSpPr>
              <a:spLocks noChangeArrowheads="1"/>
            </p:cNvSpPr>
            <p:nvPr/>
          </p:nvSpPr>
          <p:spPr bwMode="gray">
            <a:xfrm>
              <a:off x="912" y="1008"/>
              <a:ext cx="3984" cy="912"/>
            </a:xfrm>
            <a:prstGeom prst="roundRect">
              <a:avLst>
                <a:gd name="adj" fmla="val 10889"/>
              </a:avLst>
            </a:prstGeom>
            <a:grp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29" name="Group 8"/>
            <p:cNvGrpSpPr/>
            <p:nvPr/>
          </p:nvGrpSpPr>
          <p:grpSpPr bwMode="auto">
            <a:xfrm>
              <a:off x="999" y="1092"/>
              <a:ext cx="768" cy="746"/>
              <a:chOff x="999" y="1092"/>
              <a:chExt cx="768" cy="746"/>
            </a:xfrm>
            <a:grpFill/>
          </p:grpSpPr>
          <p:sp>
            <p:nvSpPr>
              <p:cNvPr id="30" name="AutoShape 9"/>
              <p:cNvSpPr>
                <a:spLocks noChangeArrowheads="1"/>
              </p:cNvSpPr>
              <p:nvPr/>
            </p:nvSpPr>
            <p:spPr bwMode="gray">
              <a:xfrm>
                <a:off x="999" y="1092"/>
                <a:ext cx="768" cy="746"/>
              </a:xfrm>
              <a:prstGeom prst="roundRect">
                <a:avLst>
                  <a:gd name="adj" fmla="val 11921"/>
                </a:avLst>
              </a:prstGeom>
              <a:gradFill>
                <a:gsLst>
                  <a:gs pos="0">
                    <a:srgbClr val="FECF40"/>
                  </a:gs>
                  <a:gs pos="100000">
                    <a:srgbClr val="846C21"/>
                  </a:gs>
                </a:gsLst>
                <a:lin ang="2700000" scaled="0"/>
              </a:gradFill>
              <a:ln w="38100">
                <a:solidFill>
                  <a:schemeClr val="bg1"/>
                </a:solidFill>
                <a:round/>
              </a:ln>
            </p:spPr>
            <p:txBody>
              <a:bodyPr wrap="none" anchor="ctr"/>
              <a:p>
                <a:endParaRPr lang="zh-CN" altLang="en-US"/>
              </a:p>
            </p:txBody>
          </p:sp>
          <p:sp>
            <p:nvSpPr>
              <p:cNvPr id="31"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ln>
            </p:spPr>
            <p:txBody>
              <a:bodyPr/>
              <a:p>
                <a:pPr>
                  <a:defRPr/>
                </a:pPr>
                <a:endParaRPr lang="zh-CN" altLang="en-US"/>
              </a:p>
            </p:txBody>
          </p:sp>
          <p:sp>
            <p:nvSpPr>
              <p:cNvPr id="32" name="Text Box 11"/>
              <p:cNvSpPr txBox="1">
                <a:spLocks noChangeArrowheads="1"/>
              </p:cNvSpPr>
              <p:nvPr/>
            </p:nvSpPr>
            <p:spPr bwMode="gray">
              <a:xfrm>
                <a:off x="1153" y="1192"/>
                <a:ext cx="449" cy="543"/>
              </a:xfrm>
              <a:prstGeom prst="rect">
                <a:avLst/>
              </a:prstGeom>
              <a:grp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3</a:t>
                </a:r>
                <a:r>
                  <a:rPr lang="zh-CN" altLang="en-US" sz="2600" b="1">
                    <a:solidFill>
                      <a:schemeClr val="bg1"/>
                    </a:solidFill>
                    <a:ea typeface="汉仪粗宋简" panose="02010609000101010101" pitchFamily="49" charset="-122"/>
                  </a:rPr>
                  <a:t>、</a:t>
                </a:r>
                <a:endParaRPr lang="zh-CN" altLang="en-US" sz="2600" b="1">
                  <a:solidFill>
                    <a:schemeClr val="bg1"/>
                  </a:solidFill>
                  <a:ea typeface="汉仪粗宋简" panose="02010609000101010101" pitchFamily="49" charset="-122"/>
                </a:endParaRPr>
              </a:p>
            </p:txBody>
          </p:sp>
        </p:grpSp>
      </p:grpSp>
      <p:sp>
        <p:nvSpPr>
          <p:cNvPr id="35" name="矩形 34"/>
          <p:cNvSpPr/>
          <p:nvPr/>
        </p:nvSpPr>
        <p:spPr>
          <a:xfrm>
            <a:off x="2658428" y="4312920"/>
            <a:ext cx="4968875" cy="583565"/>
          </a:xfrm>
          <a:prstGeom prst="rect">
            <a:avLst/>
          </a:prstGeom>
          <a:noFill/>
          <a:ln>
            <a:noFill/>
          </a:ln>
        </p:spPr>
        <p:txBody>
          <a:bodyPr wrap="none" rtlCol="0" anchor="t">
            <a:spAutoFit/>
          </a:bodyPr>
          <a:p>
            <a:pPr algn="ctr"/>
            <a:r>
              <a:rPr lang="zh-CN"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华文新魏" panose="02010800040101010101" charset="-122"/>
                <a:ea typeface="华文新魏" panose="02010800040101010101" charset="-122"/>
                <a:sym typeface="+mn-ea"/>
              </a:rPr>
              <a:t>系统手机端APP的实现效果</a:t>
            </a:r>
            <a:endParaRPr lang="zh-CN"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华文新魏" panose="02010800040101010101" charset="-122"/>
              <a:ea typeface="华文新魏" panose="02010800040101010101" charset="-122"/>
              <a:sym typeface="+mn-ea"/>
            </a:endParaRPr>
          </a:p>
        </p:txBody>
      </p:sp>
      <p:sp>
        <p:nvSpPr>
          <p:cNvPr id="36" name="矩形 35"/>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27"/>
                                        </p:tgtEl>
                                      </p:cBhvr>
                                    </p:animEffect>
                                    <p:animScale>
                                      <p:cBhvr>
                                        <p:cTn id="15"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3556" name="AutoShape 8"/>
          <p:cNvSpPr>
            <a:spLocks noChangeArrowheads="1"/>
          </p:cNvSpPr>
          <p:nvPr/>
        </p:nvSpPr>
        <p:spPr bwMode="auto">
          <a:xfrm>
            <a:off x="575310" y="2594610"/>
            <a:ext cx="7993380" cy="3636645"/>
          </a:xfrm>
          <a:prstGeom prst="roundRect">
            <a:avLst>
              <a:gd name="adj" fmla="val 16667"/>
            </a:avLst>
          </a:prstGeom>
          <a:solidFill>
            <a:schemeClr val="accent2">
              <a:lumMod val="60000"/>
              <a:lumOff val="40000"/>
            </a:schemeClr>
          </a:solidFill>
          <a:ln w="38100" algn="ctr">
            <a:solidFill>
              <a:schemeClr val="tx2"/>
            </a:solidFill>
            <a:round/>
          </a:ln>
        </p:spPr>
        <p:txBody>
          <a:bodyPr wrap="none" anchor="ctr"/>
          <a:lstStyle/>
          <a:p>
            <a:endParaRPr lang="zh-CN" altLang="en-US" sz="2000" b="1">
              <a:solidFill>
                <a:schemeClr val="hlink"/>
              </a:solidFill>
              <a:latin typeface="黑体" panose="02010609060101010101" pitchFamily="2" charset="-122"/>
              <a:ea typeface="黑体" panose="02010609060101010101" pitchFamily="2" charset="-122"/>
            </a:endParaRPr>
          </a:p>
          <a:p>
            <a:endParaRPr lang="zh-CN" altLang="en-US" sz="2400">
              <a:solidFill>
                <a:schemeClr val="tx2"/>
              </a:solidFill>
              <a:latin typeface="黑体" panose="02010609060101010101" pitchFamily="2" charset="-122"/>
              <a:ea typeface="黑体" panose="02010609060101010101" pitchFamily="2" charset="-122"/>
            </a:endParaRPr>
          </a:p>
          <a:p>
            <a:pPr eaLnBrk="0" hangingPunct="0"/>
            <a:endParaRPr lang="en-US" altLang="ko-KR" sz="2400" b="1">
              <a:solidFill>
                <a:schemeClr val="tx2"/>
              </a:solidFill>
              <a:latin typeface="黑体" panose="02010609060101010101" pitchFamily="2" charset="-122"/>
              <a:ea typeface="黑体" panose="02010609060101010101" pitchFamily="2" charset="-122"/>
            </a:endParaRPr>
          </a:p>
        </p:txBody>
      </p:sp>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grpSp>
        <p:nvGrpSpPr>
          <p:cNvPr id="3" name="Group 6"/>
          <p:cNvGrpSpPr/>
          <p:nvPr/>
        </p:nvGrpSpPr>
        <p:grpSpPr bwMode="auto">
          <a:xfrm>
            <a:off x="883920" y="1387475"/>
            <a:ext cx="7656195" cy="824785"/>
            <a:chOff x="912" y="1008"/>
            <a:chExt cx="3984" cy="912"/>
          </a:xfrm>
          <a:solidFill>
            <a:schemeClr val="accent1">
              <a:lumMod val="75000"/>
            </a:schemeClr>
          </a:solidFill>
        </p:grpSpPr>
        <p:sp>
          <p:nvSpPr>
            <p:cNvPr id="4" name="AutoShape 7"/>
            <p:cNvSpPr>
              <a:spLocks noChangeArrowheads="1"/>
            </p:cNvSpPr>
            <p:nvPr/>
          </p:nvSpPr>
          <p:spPr bwMode="gray">
            <a:xfrm>
              <a:off x="912" y="1008"/>
              <a:ext cx="3984" cy="912"/>
            </a:xfrm>
            <a:prstGeom prst="roundRect">
              <a:avLst>
                <a:gd name="adj" fmla="val 10889"/>
              </a:avLst>
            </a:prstGeom>
            <a:grp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5" name="Group 8"/>
            <p:cNvGrpSpPr/>
            <p:nvPr/>
          </p:nvGrpSpPr>
          <p:grpSpPr bwMode="auto">
            <a:xfrm>
              <a:off x="999" y="1092"/>
              <a:ext cx="768" cy="746"/>
              <a:chOff x="999" y="1092"/>
              <a:chExt cx="768" cy="746"/>
            </a:xfrm>
            <a:grpFill/>
          </p:grpSpPr>
          <p:sp>
            <p:nvSpPr>
              <p:cNvPr id="6" name="AutoShape 9"/>
              <p:cNvSpPr>
                <a:spLocks noChangeArrowheads="1"/>
              </p:cNvSpPr>
              <p:nvPr/>
            </p:nvSpPr>
            <p:spPr bwMode="gray">
              <a:xfrm>
                <a:off x="999" y="1092"/>
                <a:ext cx="768" cy="746"/>
              </a:xfrm>
              <a:prstGeom prst="roundRect">
                <a:avLst>
                  <a:gd name="adj" fmla="val 11921"/>
                </a:avLst>
              </a:prstGeom>
              <a:gradFill>
                <a:gsLst>
                  <a:gs pos="0">
                    <a:srgbClr val="FBFB11"/>
                  </a:gs>
                  <a:gs pos="100000">
                    <a:srgbClr val="838309"/>
                  </a:gs>
                </a:gsLst>
                <a:lin ang="2700000" scaled="0"/>
              </a:gradFill>
              <a:ln w="38100">
                <a:solidFill>
                  <a:schemeClr val="bg1"/>
                </a:solidFill>
                <a:round/>
              </a:ln>
            </p:spPr>
            <p:txBody>
              <a:bodyPr wrap="none" anchor="ctr"/>
              <a:p>
                <a:endParaRPr lang="zh-CN" altLang="en-US"/>
              </a:p>
            </p:txBody>
          </p:sp>
          <p:sp>
            <p:nvSpPr>
              <p:cNvPr id="7"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ln>
            </p:spPr>
            <p:txBody>
              <a:bodyPr/>
              <a:p>
                <a:pPr>
                  <a:defRPr/>
                </a:pPr>
                <a:endParaRPr lang="zh-CN" altLang="en-US"/>
              </a:p>
            </p:txBody>
          </p:sp>
          <p:sp>
            <p:nvSpPr>
              <p:cNvPr id="8" name="Text Box 11"/>
              <p:cNvSpPr txBox="1">
                <a:spLocks noChangeArrowheads="1"/>
              </p:cNvSpPr>
              <p:nvPr/>
            </p:nvSpPr>
            <p:spPr bwMode="gray">
              <a:xfrm>
                <a:off x="1153" y="1192"/>
                <a:ext cx="449" cy="543"/>
              </a:xfrm>
              <a:prstGeom prst="rect">
                <a:avLst/>
              </a:prstGeom>
              <a:grp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3.1</a:t>
                </a:r>
                <a:endParaRPr lang="en-US" altLang="zh-CN" sz="2600" b="1">
                  <a:solidFill>
                    <a:schemeClr val="bg1"/>
                  </a:solidFill>
                  <a:ea typeface="汉仪粗宋简" panose="02010609000101010101" pitchFamily="49" charset="-122"/>
                </a:endParaRPr>
              </a:p>
            </p:txBody>
          </p:sp>
        </p:grpSp>
      </p:grpSp>
      <p:sp>
        <p:nvSpPr>
          <p:cNvPr id="10" name="矩形 9"/>
          <p:cNvSpPr/>
          <p:nvPr/>
        </p:nvSpPr>
        <p:spPr>
          <a:xfrm>
            <a:off x="2658745" y="1506220"/>
            <a:ext cx="5881370" cy="583565"/>
          </a:xfrm>
          <a:prstGeom prst="rect">
            <a:avLst/>
          </a:prstGeom>
          <a:noFill/>
          <a:ln>
            <a:noFill/>
          </a:ln>
        </p:spPr>
        <p:txBody>
          <a:bodyPr wrap="none" rtlCol="0" anchor="t">
            <a:spAutoFit/>
          </a:bodyPr>
          <a:p>
            <a:pPr algn="ctr"/>
            <a:r>
              <a:rPr lang="zh-CN" altLang="en-US" sz="3200" b="1">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sym typeface="+mn-ea"/>
              </a:rPr>
              <a:t>系统底层无线传感网的实现效果</a:t>
            </a:r>
            <a:endParaRPr lang="zh-CN" altLang="en-US" sz="3200" b="1">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sym typeface="+mn-ea"/>
            </a:endParaRPr>
          </a:p>
        </p:txBody>
      </p:sp>
      <p:pic>
        <p:nvPicPr>
          <p:cNvPr id="49155" name="图片 3"/>
          <p:cNvPicPr>
            <a:picLocks noChangeAspect="1"/>
          </p:cNvPicPr>
          <p:nvPr/>
        </p:nvPicPr>
        <p:blipFill>
          <a:blip r:embed="rId2"/>
          <a:stretch>
            <a:fillRect/>
          </a:stretch>
        </p:blipFill>
        <p:spPr>
          <a:xfrm>
            <a:off x="1681480" y="2743835"/>
            <a:ext cx="2166620" cy="1259840"/>
          </a:xfrm>
          <a:prstGeom prst="rect">
            <a:avLst/>
          </a:prstGeom>
          <a:noFill/>
          <a:ln w="9525">
            <a:noFill/>
          </a:ln>
        </p:spPr>
      </p:pic>
      <p:pic>
        <p:nvPicPr>
          <p:cNvPr id="50178" name="内容占位符 3"/>
          <p:cNvPicPr>
            <a:picLocks noGrp="1" noChangeAspect="1"/>
          </p:cNvPicPr>
          <p:nvPr>
            <p:ph idx="1"/>
          </p:nvPr>
        </p:nvPicPr>
        <p:blipFill>
          <a:blip r:embed="rId3"/>
          <a:stretch>
            <a:fillRect/>
          </a:stretch>
        </p:blipFill>
        <p:spPr>
          <a:xfrm>
            <a:off x="5395595" y="2743835"/>
            <a:ext cx="2161540" cy="1259840"/>
          </a:xfrm>
        </p:spPr>
      </p:pic>
      <p:pic>
        <p:nvPicPr>
          <p:cNvPr id="9" name="图片 8" descr="FC10734C952336764402593F9F2D7FF3"/>
          <p:cNvPicPr>
            <a:picLocks noChangeAspect="1"/>
          </p:cNvPicPr>
          <p:nvPr/>
        </p:nvPicPr>
        <p:blipFill>
          <a:blip r:embed="rId4"/>
          <a:srcRect l="1665" t="11888" r="58846" b="36494"/>
          <a:stretch>
            <a:fillRect/>
          </a:stretch>
        </p:blipFill>
        <p:spPr>
          <a:xfrm>
            <a:off x="1681480" y="4408805"/>
            <a:ext cx="2166620" cy="1332230"/>
          </a:xfrm>
          <a:prstGeom prst="rect">
            <a:avLst/>
          </a:prstGeom>
        </p:spPr>
      </p:pic>
      <p:pic>
        <p:nvPicPr>
          <p:cNvPr id="52226" name="内容占位符 3"/>
          <p:cNvPicPr>
            <a:picLocks noGrp="1" noChangeAspect="1"/>
          </p:cNvPicPr>
          <p:nvPr/>
        </p:nvPicPr>
        <p:blipFill>
          <a:blip r:embed="rId5"/>
          <a:srcRect r="63852" b="40556"/>
          <a:stretch>
            <a:fillRect/>
          </a:stretch>
        </p:blipFill>
        <p:spPr>
          <a:xfrm>
            <a:off x="5393055" y="4361815"/>
            <a:ext cx="2164080" cy="1426210"/>
          </a:xfrm>
          <a:prstGeom prst="rect">
            <a:avLst/>
          </a:prstGeom>
          <a:noFill/>
          <a:ln w="9525">
            <a:noFill/>
          </a:ln>
        </p:spPr>
      </p:pic>
      <p:sp>
        <p:nvSpPr>
          <p:cNvPr id="12" name="文本框 11"/>
          <p:cNvSpPr txBox="1"/>
          <p:nvPr/>
        </p:nvSpPr>
        <p:spPr>
          <a:xfrm>
            <a:off x="1016000" y="2724150"/>
            <a:ext cx="459740" cy="1280795"/>
          </a:xfrm>
          <a:prstGeom prst="rect">
            <a:avLst/>
          </a:prstGeom>
          <a:noFill/>
        </p:spPr>
        <p:txBody>
          <a:bodyPr vert="eaVert" wrap="square" rtlCol="0">
            <a:spAutoFit/>
          </a:bodyPr>
          <a:p>
            <a:r>
              <a:rPr lang="zh-CN" altLang="en-US" b="1">
                <a:latin typeface="华文新魏" panose="02010800040101010101" charset="-122"/>
                <a:ea typeface="华文新魏" panose="02010800040101010101" charset="-122"/>
              </a:rPr>
              <a:t>天然气泄漏</a:t>
            </a:r>
            <a:endParaRPr lang="zh-CN" altLang="en-US" b="1">
              <a:latin typeface="华文新魏" panose="02010800040101010101" charset="-122"/>
              <a:ea typeface="华文新魏" panose="02010800040101010101" charset="-122"/>
            </a:endParaRPr>
          </a:p>
        </p:txBody>
      </p:sp>
      <p:sp>
        <p:nvSpPr>
          <p:cNvPr id="13" name="文本框 12"/>
          <p:cNvSpPr txBox="1"/>
          <p:nvPr/>
        </p:nvSpPr>
        <p:spPr>
          <a:xfrm>
            <a:off x="1016000" y="4409440"/>
            <a:ext cx="459740" cy="1323340"/>
          </a:xfrm>
          <a:prstGeom prst="rect">
            <a:avLst/>
          </a:prstGeom>
          <a:noFill/>
        </p:spPr>
        <p:txBody>
          <a:bodyPr vert="eaVert" wrap="square" rtlCol="0">
            <a:spAutoFit/>
          </a:bodyPr>
          <a:p>
            <a:pPr algn="ctr"/>
            <a:r>
              <a:rPr lang="zh-CN" altLang="en-US" b="1">
                <a:latin typeface="华文新魏" panose="02010800040101010101" charset="-122"/>
                <a:ea typeface="华文新魏" panose="02010800040101010101" charset="-122"/>
              </a:rPr>
              <a:t>风扇转动</a:t>
            </a:r>
            <a:endParaRPr lang="zh-CN" altLang="en-US" b="1">
              <a:latin typeface="华文新魏" panose="02010800040101010101" charset="-122"/>
              <a:ea typeface="华文新魏" panose="02010800040101010101" charset="-122"/>
            </a:endParaRPr>
          </a:p>
        </p:txBody>
      </p:sp>
      <p:sp>
        <p:nvSpPr>
          <p:cNvPr id="14" name="文本框 13"/>
          <p:cNvSpPr txBox="1"/>
          <p:nvPr/>
        </p:nvSpPr>
        <p:spPr>
          <a:xfrm>
            <a:off x="7640320" y="2737485"/>
            <a:ext cx="459740" cy="1267460"/>
          </a:xfrm>
          <a:prstGeom prst="rect">
            <a:avLst/>
          </a:prstGeom>
          <a:noFill/>
        </p:spPr>
        <p:txBody>
          <a:bodyPr vert="eaVert" wrap="square" rtlCol="0">
            <a:spAutoFit/>
          </a:bodyPr>
          <a:p>
            <a:pPr algn="ctr"/>
            <a:r>
              <a:rPr lang="zh-CN" altLang="en-US" b="1">
                <a:latin typeface="华文新魏" panose="02010800040101010101" charset="-122"/>
                <a:ea typeface="华文新魏" panose="02010800040101010101" charset="-122"/>
              </a:rPr>
              <a:t>烟雾测试</a:t>
            </a:r>
            <a:endParaRPr lang="zh-CN" altLang="en-US" b="1">
              <a:latin typeface="华文新魏" panose="02010800040101010101" charset="-122"/>
              <a:ea typeface="华文新魏" panose="02010800040101010101" charset="-122"/>
            </a:endParaRPr>
          </a:p>
        </p:txBody>
      </p:sp>
      <p:sp>
        <p:nvSpPr>
          <p:cNvPr id="15" name="文本框 14"/>
          <p:cNvSpPr txBox="1"/>
          <p:nvPr/>
        </p:nvSpPr>
        <p:spPr>
          <a:xfrm>
            <a:off x="7640320" y="4330065"/>
            <a:ext cx="459740" cy="1475105"/>
          </a:xfrm>
          <a:prstGeom prst="rect">
            <a:avLst/>
          </a:prstGeom>
          <a:noFill/>
        </p:spPr>
        <p:txBody>
          <a:bodyPr vert="eaVert" wrap="square" rtlCol="0">
            <a:spAutoFit/>
          </a:bodyPr>
          <a:p>
            <a:pPr algn="ctr"/>
            <a:r>
              <a:rPr lang="zh-CN" altLang="en-US" b="1">
                <a:latin typeface="华文新魏" panose="02010800040101010101" charset="-122"/>
                <a:ea typeface="华文新魏" panose="02010800040101010101" charset="-122"/>
              </a:rPr>
              <a:t>灯控开启</a:t>
            </a:r>
            <a:endParaRPr lang="zh-CN" altLang="en-US"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3556" name="AutoShape 8"/>
          <p:cNvSpPr>
            <a:spLocks noChangeArrowheads="1"/>
          </p:cNvSpPr>
          <p:nvPr/>
        </p:nvSpPr>
        <p:spPr bwMode="auto">
          <a:xfrm>
            <a:off x="417830" y="2581275"/>
            <a:ext cx="7993380" cy="3636645"/>
          </a:xfrm>
          <a:prstGeom prst="roundRect">
            <a:avLst>
              <a:gd name="adj" fmla="val 16667"/>
            </a:avLst>
          </a:prstGeom>
          <a:solidFill>
            <a:schemeClr val="accent1">
              <a:lumMod val="40000"/>
              <a:lumOff val="60000"/>
            </a:schemeClr>
          </a:solidFill>
          <a:ln w="38100" algn="ctr">
            <a:solidFill>
              <a:schemeClr val="tx2"/>
            </a:solidFill>
            <a:round/>
          </a:ln>
        </p:spPr>
        <p:txBody>
          <a:bodyPr wrap="none" anchor="ctr"/>
          <a:lstStyle/>
          <a:p>
            <a:endParaRPr lang="zh-CN" altLang="en-US" sz="2000" b="1">
              <a:solidFill>
                <a:schemeClr val="hlink"/>
              </a:solidFill>
              <a:latin typeface="黑体" panose="02010609060101010101" pitchFamily="2" charset="-122"/>
              <a:ea typeface="黑体" panose="02010609060101010101" pitchFamily="2" charset="-122"/>
            </a:endParaRPr>
          </a:p>
          <a:p>
            <a:endParaRPr lang="zh-CN" altLang="en-US" sz="2400">
              <a:solidFill>
                <a:schemeClr val="tx2"/>
              </a:solidFill>
              <a:latin typeface="黑体" panose="02010609060101010101" pitchFamily="2" charset="-122"/>
              <a:ea typeface="黑体" panose="02010609060101010101" pitchFamily="2" charset="-122"/>
            </a:endParaRPr>
          </a:p>
          <a:p>
            <a:pPr eaLnBrk="0" hangingPunct="0"/>
            <a:endParaRPr lang="en-US" altLang="ko-KR" sz="2400" b="1">
              <a:solidFill>
                <a:schemeClr val="tx2"/>
              </a:solidFill>
              <a:latin typeface="黑体" panose="02010609060101010101" pitchFamily="2" charset="-122"/>
              <a:ea typeface="黑体" panose="02010609060101010101" pitchFamily="2" charset="-122"/>
            </a:endParaRPr>
          </a:p>
        </p:txBody>
      </p:sp>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grpSp>
        <p:nvGrpSpPr>
          <p:cNvPr id="3" name="Group 6"/>
          <p:cNvGrpSpPr/>
          <p:nvPr/>
        </p:nvGrpSpPr>
        <p:grpSpPr bwMode="auto">
          <a:xfrm>
            <a:off x="883920" y="1387475"/>
            <a:ext cx="7656195" cy="824785"/>
            <a:chOff x="912" y="1008"/>
            <a:chExt cx="3984" cy="912"/>
          </a:xfrm>
          <a:solidFill>
            <a:schemeClr val="accent1">
              <a:lumMod val="75000"/>
            </a:schemeClr>
          </a:solidFill>
        </p:grpSpPr>
        <p:sp>
          <p:nvSpPr>
            <p:cNvPr id="4" name="AutoShape 7"/>
            <p:cNvSpPr>
              <a:spLocks noChangeArrowheads="1"/>
            </p:cNvSpPr>
            <p:nvPr/>
          </p:nvSpPr>
          <p:spPr bwMode="gray">
            <a:xfrm>
              <a:off x="912" y="1008"/>
              <a:ext cx="3984" cy="912"/>
            </a:xfrm>
            <a:prstGeom prst="roundRect">
              <a:avLst>
                <a:gd name="adj" fmla="val 10889"/>
              </a:avLst>
            </a:prstGeom>
            <a:grp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5" name="Group 8"/>
            <p:cNvGrpSpPr/>
            <p:nvPr/>
          </p:nvGrpSpPr>
          <p:grpSpPr bwMode="auto">
            <a:xfrm>
              <a:off x="999" y="1092"/>
              <a:ext cx="768" cy="746"/>
              <a:chOff x="999" y="1092"/>
              <a:chExt cx="768" cy="746"/>
            </a:xfrm>
            <a:grpFill/>
          </p:grpSpPr>
          <p:sp>
            <p:nvSpPr>
              <p:cNvPr id="6" name="AutoShape 9"/>
              <p:cNvSpPr>
                <a:spLocks noChangeArrowheads="1"/>
              </p:cNvSpPr>
              <p:nvPr/>
            </p:nvSpPr>
            <p:spPr bwMode="gray">
              <a:xfrm>
                <a:off x="999" y="1092"/>
                <a:ext cx="768" cy="746"/>
              </a:xfrm>
              <a:prstGeom prst="roundRect">
                <a:avLst>
                  <a:gd name="adj" fmla="val 11921"/>
                </a:avLst>
              </a:prstGeom>
              <a:gradFill>
                <a:gsLst>
                  <a:gs pos="0">
                    <a:srgbClr val="FBFB11"/>
                  </a:gs>
                  <a:gs pos="100000">
                    <a:srgbClr val="838309"/>
                  </a:gs>
                </a:gsLst>
                <a:lin ang="2700000" scaled="0"/>
              </a:gradFill>
              <a:ln w="38100">
                <a:solidFill>
                  <a:schemeClr val="bg1"/>
                </a:solidFill>
                <a:round/>
              </a:ln>
            </p:spPr>
            <p:txBody>
              <a:bodyPr wrap="none" anchor="ctr"/>
              <a:p>
                <a:endParaRPr lang="zh-CN" altLang="en-US"/>
              </a:p>
            </p:txBody>
          </p:sp>
          <p:sp>
            <p:nvSpPr>
              <p:cNvPr id="7"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ln>
            </p:spPr>
            <p:txBody>
              <a:bodyPr/>
              <a:p>
                <a:pPr>
                  <a:defRPr/>
                </a:pPr>
                <a:endParaRPr lang="zh-CN" altLang="en-US"/>
              </a:p>
            </p:txBody>
          </p:sp>
          <p:sp>
            <p:nvSpPr>
              <p:cNvPr id="8" name="Text Box 11"/>
              <p:cNvSpPr txBox="1">
                <a:spLocks noChangeArrowheads="1"/>
              </p:cNvSpPr>
              <p:nvPr/>
            </p:nvSpPr>
            <p:spPr bwMode="gray">
              <a:xfrm>
                <a:off x="1153" y="1192"/>
                <a:ext cx="449" cy="543"/>
              </a:xfrm>
              <a:prstGeom prst="rect">
                <a:avLst/>
              </a:prstGeom>
              <a:grp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3.1</a:t>
                </a:r>
                <a:endParaRPr lang="en-US" altLang="zh-CN" sz="2600" b="1">
                  <a:solidFill>
                    <a:schemeClr val="bg1"/>
                  </a:solidFill>
                  <a:ea typeface="汉仪粗宋简" panose="02010609000101010101" pitchFamily="49" charset="-122"/>
                </a:endParaRPr>
              </a:p>
            </p:txBody>
          </p:sp>
        </p:grpSp>
      </p:grpSp>
      <p:sp>
        <p:nvSpPr>
          <p:cNvPr id="10" name="矩形 9"/>
          <p:cNvSpPr/>
          <p:nvPr/>
        </p:nvSpPr>
        <p:spPr>
          <a:xfrm>
            <a:off x="2658745" y="1506220"/>
            <a:ext cx="5881370" cy="583565"/>
          </a:xfrm>
          <a:prstGeom prst="rect">
            <a:avLst/>
          </a:prstGeom>
          <a:noFill/>
          <a:ln>
            <a:noFill/>
          </a:ln>
        </p:spPr>
        <p:txBody>
          <a:bodyPr wrap="none" rtlCol="0" anchor="t">
            <a:spAutoFit/>
          </a:bodyPr>
          <a:p>
            <a:pPr algn="ctr"/>
            <a:r>
              <a:rPr lang="zh-CN" altLang="en-US" sz="3200" b="1">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sym typeface="+mn-ea"/>
              </a:rPr>
              <a:t>系统底层无线传感网的实现效果</a:t>
            </a:r>
            <a:endParaRPr lang="zh-CN" altLang="en-US" sz="3200" b="1">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sym typeface="+mn-ea"/>
            </a:endParaRPr>
          </a:p>
        </p:txBody>
      </p:sp>
      <p:pic>
        <p:nvPicPr>
          <p:cNvPr id="51206" name="图片 2"/>
          <p:cNvPicPr>
            <a:picLocks noChangeAspect="1"/>
          </p:cNvPicPr>
          <p:nvPr/>
        </p:nvPicPr>
        <p:blipFill>
          <a:blip r:embed="rId2"/>
          <a:stretch>
            <a:fillRect/>
          </a:stretch>
        </p:blipFill>
        <p:spPr>
          <a:xfrm>
            <a:off x="1346835" y="2700655"/>
            <a:ext cx="2522220" cy="1381760"/>
          </a:xfrm>
          <a:prstGeom prst="rect">
            <a:avLst/>
          </a:prstGeom>
          <a:noFill/>
          <a:ln w="9525">
            <a:noFill/>
          </a:ln>
        </p:spPr>
      </p:pic>
      <p:pic>
        <p:nvPicPr>
          <p:cNvPr id="54275" name="内容占位符 3"/>
          <p:cNvPicPr>
            <a:picLocks noChangeAspect="1"/>
          </p:cNvPicPr>
          <p:nvPr/>
        </p:nvPicPr>
        <p:blipFill>
          <a:blip r:embed="rId3"/>
          <a:stretch>
            <a:fillRect/>
          </a:stretch>
        </p:blipFill>
        <p:spPr>
          <a:xfrm>
            <a:off x="4801235" y="2700655"/>
            <a:ext cx="2197100" cy="1536700"/>
          </a:xfrm>
          <a:prstGeom prst="rect">
            <a:avLst/>
          </a:prstGeom>
          <a:noFill/>
          <a:ln w="9525">
            <a:noFill/>
          </a:ln>
        </p:spPr>
      </p:pic>
      <p:pic>
        <p:nvPicPr>
          <p:cNvPr id="54274" name="内容占位符 7"/>
          <p:cNvPicPr>
            <a:picLocks noGrp="1" noChangeAspect="1"/>
          </p:cNvPicPr>
          <p:nvPr>
            <p:ph idx="1"/>
          </p:nvPr>
        </p:nvPicPr>
        <p:blipFill>
          <a:blip r:embed="rId4"/>
          <a:stretch>
            <a:fillRect/>
          </a:stretch>
        </p:blipFill>
        <p:spPr>
          <a:xfrm>
            <a:off x="1633220" y="4462780"/>
            <a:ext cx="1949450" cy="1285240"/>
          </a:xfrm>
        </p:spPr>
      </p:pic>
      <p:pic>
        <p:nvPicPr>
          <p:cNvPr id="53251" name="图片 8"/>
          <p:cNvPicPr>
            <a:picLocks noChangeAspect="1"/>
          </p:cNvPicPr>
          <p:nvPr/>
        </p:nvPicPr>
        <p:blipFill>
          <a:blip r:embed="rId5"/>
          <a:stretch>
            <a:fillRect/>
          </a:stretch>
        </p:blipFill>
        <p:spPr>
          <a:xfrm>
            <a:off x="4801235" y="4517390"/>
            <a:ext cx="2197735" cy="1285875"/>
          </a:xfrm>
          <a:prstGeom prst="rect">
            <a:avLst/>
          </a:prstGeom>
          <a:noFill/>
          <a:ln w="9525">
            <a:noFill/>
          </a:ln>
        </p:spPr>
      </p:pic>
      <p:sp>
        <p:nvSpPr>
          <p:cNvPr id="16" name="文本框 15"/>
          <p:cNvSpPr txBox="1"/>
          <p:nvPr/>
        </p:nvSpPr>
        <p:spPr>
          <a:xfrm>
            <a:off x="883920" y="2712720"/>
            <a:ext cx="459740" cy="1433195"/>
          </a:xfrm>
          <a:prstGeom prst="rect">
            <a:avLst/>
          </a:prstGeom>
          <a:noFill/>
        </p:spPr>
        <p:txBody>
          <a:bodyPr vert="eaVert" wrap="square" rtlCol="0">
            <a:spAutoFit/>
          </a:bodyPr>
          <a:p>
            <a:r>
              <a:rPr lang="zh-CN" altLang="en-US" b="1">
                <a:latin typeface="华文新魏" panose="02010800040101010101" charset="-122"/>
                <a:ea typeface="华文新魏" panose="02010800040101010101" charset="-122"/>
              </a:rPr>
              <a:t>加速度 心率</a:t>
            </a:r>
            <a:endParaRPr lang="zh-CN" altLang="en-US" b="1">
              <a:latin typeface="华文新魏" panose="02010800040101010101" charset="-122"/>
              <a:ea typeface="华文新魏" panose="02010800040101010101" charset="-122"/>
            </a:endParaRPr>
          </a:p>
        </p:txBody>
      </p:sp>
      <p:sp>
        <p:nvSpPr>
          <p:cNvPr id="17" name="文本框 16"/>
          <p:cNvSpPr txBox="1"/>
          <p:nvPr/>
        </p:nvSpPr>
        <p:spPr>
          <a:xfrm>
            <a:off x="887095" y="4407535"/>
            <a:ext cx="459740" cy="1395730"/>
          </a:xfrm>
          <a:prstGeom prst="rect">
            <a:avLst/>
          </a:prstGeom>
          <a:noFill/>
        </p:spPr>
        <p:txBody>
          <a:bodyPr vert="eaVert" wrap="square" rtlCol="0">
            <a:spAutoFit/>
          </a:bodyPr>
          <a:p>
            <a:r>
              <a:rPr lang="zh-CN" altLang="en-US" b="1">
                <a:latin typeface="华文新魏" panose="02010800040101010101" charset="-122"/>
                <a:ea typeface="华文新魏" panose="02010800040101010101" charset="-122"/>
              </a:rPr>
              <a:t>天然气阀门</a:t>
            </a:r>
            <a:endParaRPr lang="zh-CN" altLang="en-US" b="1">
              <a:latin typeface="华文新魏" panose="02010800040101010101" charset="-122"/>
              <a:ea typeface="华文新魏" panose="02010800040101010101" charset="-122"/>
            </a:endParaRPr>
          </a:p>
        </p:txBody>
      </p:sp>
      <p:sp>
        <p:nvSpPr>
          <p:cNvPr id="18" name="文本框 17"/>
          <p:cNvSpPr txBox="1"/>
          <p:nvPr/>
        </p:nvSpPr>
        <p:spPr>
          <a:xfrm>
            <a:off x="7208520" y="2750820"/>
            <a:ext cx="459740" cy="1470025"/>
          </a:xfrm>
          <a:prstGeom prst="rect">
            <a:avLst/>
          </a:prstGeom>
          <a:noFill/>
        </p:spPr>
        <p:txBody>
          <a:bodyPr vert="eaVert" wrap="square" rtlCol="0">
            <a:spAutoFit/>
          </a:bodyPr>
          <a:p>
            <a:pPr algn="ctr"/>
            <a:r>
              <a:rPr lang="zh-CN" altLang="en-US" b="1">
                <a:latin typeface="华文新魏" panose="02010800040101010101" charset="-122"/>
                <a:ea typeface="华文新魏" panose="02010800040101010101" charset="-122"/>
              </a:rPr>
              <a:t>加湿器工作</a:t>
            </a:r>
            <a:endParaRPr lang="zh-CN" altLang="en-US" b="1">
              <a:latin typeface="华文新魏" panose="02010800040101010101" charset="-122"/>
              <a:ea typeface="华文新魏" panose="02010800040101010101" charset="-122"/>
            </a:endParaRPr>
          </a:p>
        </p:txBody>
      </p:sp>
      <p:sp>
        <p:nvSpPr>
          <p:cNvPr id="19" name="文本框 18"/>
          <p:cNvSpPr txBox="1"/>
          <p:nvPr/>
        </p:nvSpPr>
        <p:spPr>
          <a:xfrm>
            <a:off x="7208520" y="4459605"/>
            <a:ext cx="459740" cy="1402080"/>
          </a:xfrm>
          <a:prstGeom prst="rect">
            <a:avLst/>
          </a:prstGeom>
          <a:noFill/>
        </p:spPr>
        <p:txBody>
          <a:bodyPr vert="eaVert" wrap="square" rtlCol="0">
            <a:spAutoFit/>
          </a:bodyPr>
          <a:p>
            <a:pPr algn="ctr"/>
            <a:r>
              <a:rPr lang="zh-CN" altLang="en-US" b="1">
                <a:latin typeface="华文新魏" panose="02010800040101010101" charset="-122"/>
                <a:ea typeface="华文新魏" panose="02010800040101010101" charset="-122"/>
              </a:rPr>
              <a:t>红外检测</a:t>
            </a:r>
            <a:endParaRPr lang="zh-CN" altLang="en-US"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grpSp>
        <p:nvGrpSpPr>
          <p:cNvPr id="11" name="Group 6"/>
          <p:cNvGrpSpPr/>
          <p:nvPr/>
        </p:nvGrpSpPr>
        <p:grpSpPr bwMode="auto">
          <a:xfrm>
            <a:off x="744220" y="1448435"/>
            <a:ext cx="7656195" cy="824785"/>
            <a:chOff x="912" y="1008"/>
            <a:chExt cx="3984" cy="912"/>
          </a:xfrm>
          <a:solidFill>
            <a:schemeClr val="tx2">
              <a:lumMod val="60000"/>
              <a:lumOff val="40000"/>
            </a:schemeClr>
          </a:solidFill>
        </p:grpSpPr>
        <p:sp>
          <p:nvSpPr>
            <p:cNvPr id="12" name="AutoShape 7"/>
            <p:cNvSpPr>
              <a:spLocks noChangeArrowheads="1"/>
            </p:cNvSpPr>
            <p:nvPr/>
          </p:nvSpPr>
          <p:spPr bwMode="gray">
            <a:xfrm>
              <a:off x="912" y="1008"/>
              <a:ext cx="3984" cy="912"/>
            </a:xfrm>
            <a:prstGeom prst="roundRect">
              <a:avLst>
                <a:gd name="adj" fmla="val 10889"/>
              </a:avLst>
            </a:prstGeom>
            <a:grp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13" name="Group 8"/>
            <p:cNvGrpSpPr/>
            <p:nvPr/>
          </p:nvGrpSpPr>
          <p:grpSpPr bwMode="auto">
            <a:xfrm>
              <a:off x="999" y="1092"/>
              <a:ext cx="768" cy="746"/>
              <a:chOff x="999" y="1092"/>
              <a:chExt cx="768" cy="746"/>
            </a:xfrm>
            <a:grpFill/>
          </p:grpSpPr>
          <p:sp>
            <p:nvSpPr>
              <p:cNvPr id="14" name="AutoShape 9"/>
              <p:cNvSpPr>
                <a:spLocks noChangeArrowheads="1"/>
              </p:cNvSpPr>
              <p:nvPr/>
            </p:nvSpPr>
            <p:spPr bwMode="gray">
              <a:xfrm>
                <a:off x="999" y="1092"/>
                <a:ext cx="768" cy="746"/>
              </a:xfrm>
              <a:prstGeom prst="roundRect">
                <a:avLst>
                  <a:gd name="adj" fmla="val 11921"/>
                </a:avLst>
              </a:prstGeom>
              <a:solidFill>
                <a:schemeClr val="accent2">
                  <a:lumMod val="40000"/>
                  <a:lumOff val="60000"/>
                </a:schemeClr>
              </a:solidFill>
              <a:ln w="38100">
                <a:solidFill>
                  <a:schemeClr val="bg1"/>
                </a:solidFill>
                <a:round/>
              </a:ln>
            </p:spPr>
            <p:txBody>
              <a:bodyPr wrap="none" anchor="ctr"/>
              <a:p>
                <a:endParaRPr lang="zh-CN" altLang="en-US"/>
              </a:p>
            </p:txBody>
          </p:sp>
          <p:sp>
            <p:nvSpPr>
              <p:cNvPr id="15"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ln>
            </p:spPr>
            <p:txBody>
              <a:bodyPr/>
              <a:p>
                <a:pPr>
                  <a:defRPr/>
                </a:pPr>
                <a:endParaRPr lang="zh-CN" altLang="en-US"/>
              </a:p>
            </p:txBody>
          </p:sp>
          <p:sp>
            <p:nvSpPr>
              <p:cNvPr id="23" name="Text Box 11"/>
              <p:cNvSpPr txBox="1">
                <a:spLocks noChangeArrowheads="1"/>
              </p:cNvSpPr>
              <p:nvPr/>
            </p:nvSpPr>
            <p:spPr bwMode="gray">
              <a:xfrm>
                <a:off x="1153" y="1192"/>
                <a:ext cx="449" cy="543"/>
              </a:xfrm>
              <a:prstGeom prst="rect">
                <a:avLst/>
              </a:prstGeom>
              <a:grp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3.2</a:t>
                </a:r>
                <a:endParaRPr lang="zh-CN" altLang="en-US" sz="2600" b="1">
                  <a:solidFill>
                    <a:schemeClr val="bg1"/>
                  </a:solidFill>
                  <a:ea typeface="汉仪粗宋简" panose="02010609000101010101" pitchFamily="49" charset="-122"/>
                </a:endParaRPr>
              </a:p>
            </p:txBody>
          </p:sp>
        </p:grpSp>
      </p:grpSp>
      <p:sp>
        <p:nvSpPr>
          <p:cNvPr id="26" name="矩形 25"/>
          <p:cNvSpPr/>
          <p:nvPr/>
        </p:nvSpPr>
        <p:spPr>
          <a:xfrm>
            <a:off x="2605405" y="1614805"/>
            <a:ext cx="5690235" cy="58356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p>
            <a:pPr algn="ctr"/>
            <a:r>
              <a:rPr lang="zh-CN" altLang="en-US" sz="3200" b="1">
                <a:solidFill>
                  <a:schemeClr val="accent6">
                    <a:lumMod val="75000"/>
                  </a:schemeClr>
                </a:solidFill>
                <a:effectLst/>
                <a:latin typeface="华文新魏" panose="02010800040101010101" charset="-122"/>
                <a:ea typeface="华文新魏" panose="02010800040101010101" charset="-122"/>
                <a:sym typeface="+mn-ea"/>
              </a:rPr>
              <a:t>系统PC端应用程序的实现效果</a:t>
            </a:r>
            <a:endParaRPr lang="zh-CN" altLang="en-US" sz="3200" b="1">
              <a:solidFill>
                <a:schemeClr val="accent6">
                  <a:lumMod val="75000"/>
                </a:schemeClr>
              </a:solidFill>
              <a:effectLst/>
              <a:latin typeface="华文新魏" panose="02010800040101010101" charset="-122"/>
              <a:ea typeface="华文新魏" panose="02010800040101010101" charset="-122"/>
              <a:sym typeface="+mn-ea"/>
            </a:endParaRPr>
          </a:p>
        </p:txBody>
      </p:sp>
      <p:sp>
        <p:nvSpPr>
          <p:cNvPr id="20" name="文本框 19"/>
          <p:cNvSpPr txBox="1"/>
          <p:nvPr/>
        </p:nvSpPr>
        <p:spPr>
          <a:xfrm>
            <a:off x="130810" y="2199005"/>
            <a:ext cx="613410" cy="4177030"/>
          </a:xfrm>
          <a:prstGeom prst="rect">
            <a:avLst/>
          </a:prstGeom>
          <a:solidFill>
            <a:schemeClr val="accent6">
              <a:lumMod val="60000"/>
              <a:lumOff val="40000"/>
            </a:schemeClr>
          </a:solidFill>
        </p:spPr>
        <p:txBody>
          <a:bodyPr vert="eaVert" wrap="square" rtlCol="0">
            <a:spAutoFit/>
            <a:scene3d>
              <a:camera prst="orthographicFront"/>
              <a:lightRig rig="soft" dir="t">
                <a:rot lat="0" lon="0" rev="15600000"/>
              </a:lightRig>
            </a:scene3d>
            <a:sp3d extrusionH="57150" prstMaterial="softEdge">
              <a:bevelT w="25400" h="38100"/>
            </a:sp3d>
          </a:bodyPr>
          <a:p>
            <a:pPr algn="ctr"/>
            <a:r>
              <a:rPr lang="zh-CN" altLang="en-US" sz="2800" b="1">
                <a:latin typeface="华文新魏" panose="02010800040101010101" charset="-122"/>
                <a:ea typeface="华文新魏" panose="02010800040101010101" charset="-122"/>
              </a:rPr>
              <a:t>功能显示界面</a:t>
            </a:r>
            <a:r>
              <a:rPr lang="en-US" altLang="zh-CN" sz="2800" b="1">
                <a:latin typeface="华文新魏" panose="02010800040101010101" charset="-122"/>
                <a:ea typeface="华文新魏" panose="02010800040101010101" charset="-122"/>
              </a:rPr>
              <a:t>(</a:t>
            </a:r>
            <a:r>
              <a:rPr lang="zh-CN" altLang="en-US" sz="2800" b="1">
                <a:latin typeface="华文新魏" panose="02010800040101010101" charset="-122"/>
                <a:ea typeface="华文新魏" panose="02010800040101010101" charset="-122"/>
              </a:rPr>
              <a:t>手动模式</a:t>
            </a:r>
            <a:r>
              <a:rPr lang="en-US" altLang="zh-CN" sz="2800" b="1">
                <a:latin typeface="华文新魏" panose="02010800040101010101" charset="-122"/>
                <a:ea typeface="华文新魏" panose="02010800040101010101" charset="-122"/>
              </a:rPr>
              <a:t>)</a:t>
            </a:r>
            <a:endParaRPr lang="en-US" altLang="zh-CN" sz="2800"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3" name="图片 35" descr="IMG_256"/>
          <p:cNvPicPr>
            <a:picLocks noChangeAspect="1"/>
          </p:cNvPicPr>
          <p:nvPr/>
        </p:nvPicPr>
        <p:blipFill>
          <a:blip r:embed="rId2"/>
          <a:stretch>
            <a:fillRect/>
          </a:stretch>
        </p:blipFill>
        <p:spPr>
          <a:xfrm>
            <a:off x="1003935" y="3154045"/>
            <a:ext cx="2616200" cy="1800225"/>
          </a:xfrm>
          <a:prstGeom prst="rect">
            <a:avLst/>
          </a:prstGeom>
          <a:noFill/>
          <a:ln w="9525">
            <a:noFill/>
          </a:ln>
        </p:spPr>
      </p:pic>
      <p:pic>
        <p:nvPicPr>
          <p:cNvPr id="4" name="图片 39" descr="IMG_256"/>
          <p:cNvPicPr>
            <a:picLocks noChangeAspect="1"/>
          </p:cNvPicPr>
          <p:nvPr/>
        </p:nvPicPr>
        <p:blipFill>
          <a:blip r:embed="rId3"/>
          <a:stretch>
            <a:fillRect/>
          </a:stretch>
        </p:blipFill>
        <p:spPr>
          <a:xfrm>
            <a:off x="4081145" y="2494915"/>
            <a:ext cx="4448810" cy="34334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8" name="标题 1"/>
          <p:cNvSpPr txBox="1"/>
          <p:nvPr/>
        </p:nvSpPr>
        <p:spPr bwMode="auto">
          <a:xfrm>
            <a:off x="6407150" y="1393825"/>
            <a:ext cx="4068763" cy="1027113"/>
          </a:xfrm>
          <a:prstGeom prst="rect">
            <a:avLst/>
          </a:prstGeom>
          <a:noFill/>
          <a:ln w="9525">
            <a:noFill/>
            <a:miter lim="800000"/>
          </a:ln>
          <a:effectLst>
            <a:outerShdw dist="35921" dir="2700000" algn="ctr" rotWithShape="0">
              <a:schemeClr val="tx1"/>
            </a:outerShdw>
          </a:effectLst>
        </p:spPr>
        <p:txBody>
          <a:bodyPr anchor="ctr"/>
          <a:lstStyle/>
          <a:p>
            <a:pPr algn="ctr">
              <a:defRPr/>
            </a:pPr>
            <a:endParaRPr lang="zh-CN" altLang="en-US" sz="4000">
              <a:solidFill>
                <a:schemeClr val="bg1"/>
              </a:solidFill>
              <a:effectLst>
                <a:outerShdw blurRad="38100" dist="38100" dir="2700000" algn="tl">
                  <a:srgbClr val="C0C0C0"/>
                </a:outerShdw>
              </a:effectLst>
              <a:latin typeface="汉仪粗宋简" panose="02010609000101010101" pitchFamily="49" charset="-122"/>
              <a:ea typeface="汉仪粗宋简" panose="02010609000101010101" pitchFamily="49" charset="-122"/>
            </a:endParaRPr>
          </a:p>
        </p:txBody>
      </p:sp>
      <p:grpSp>
        <p:nvGrpSpPr>
          <p:cNvPr id="14377" name="Group 41"/>
          <p:cNvGrpSpPr/>
          <p:nvPr/>
        </p:nvGrpSpPr>
        <p:grpSpPr bwMode="auto">
          <a:xfrm>
            <a:off x="1603693" y="1667176"/>
            <a:ext cx="4087812" cy="3124217"/>
            <a:chOff x="1111" y="1281"/>
            <a:chExt cx="2575" cy="1968"/>
          </a:xfrm>
        </p:grpSpPr>
        <p:sp>
          <p:nvSpPr>
            <p:cNvPr id="12" name="Freeform 483"/>
            <p:cNvSpPr/>
            <p:nvPr/>
          </p:nvSpPr>
          <p:spPr bwMode="gray">
            <a:xfrm>
              <a:off x="1553" y="1326"/>
              <a:ext cx="2133" cy="332"/>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gradFill rotWithShape="1">
              <a:gsLst>
                <a:gs pos="0">
                  <a:srgbClr val="FFC000"/>
                </a:gs>
                <a:gs pos="100000">
                  <a:srgbClr val="FFC000">
                    <a:gamma/>
                    <a:shade val="46275"/>
                    <a:invGamma/>
                  </a:srgbClr>
                </a:gs>
              </a:gsLst>
              <a:lin ang="5400000" scaled="1"/>
            </a:gradFill>
            <a:ln w="28575" cap="flat" cmpd="sng">
              <a:solidFill>
                <a:srgbClr val="808080"/>
              </a:solidFill>
              <a:prstDash val="solid"/>
              <a:round/>
            </a:ln>
            <a:effectLst>
              <a:outerShdw dist="35921" dir="2700000" algn="ctr" rotWithShape="0">
                <a:schemeClr val="bg2"/>
              </a:outerShdw>
            </a:effectLst>
          </p:spPr>
          <p:txBody>
            <a:bodyPr wrap="none" anchor="ctr"/>
            <a:lstStyle/>
            <a:p>
              <a:pPr>
                <a:defRPr/>
              </a:pPr>
              <a:endParaRPr lang="zh-CN" altLang="en-US"/>
            </a:p>
          </p:txBody>
        </p:sp>
        <p:sp>
          <p:nvSpPr>
            <p:cNvPr id="13" name="Freeform 482"/>
            <p:cNvSpPr/>
            <p:nvPr/>
          </p:nvSpPr>
          <p:spPr bwMode="gray">
            <a:xfrm>
              <a:off x="1111" y="1326"/>
              <a:ext cx="356" cy="332"/>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gradFill rotWithShape="1">
              <a:gsLst>
                <a:gs pos="0">
                  <a:srgbClr val="FFC000"/>
                </a:gs>
                <a:gs pos="100000">
                  <a:srgbClr val="FFC000">
                    <a:gamma/>
                    <a:shade val="46275"/>
                    <a:invGamma/>
                  </a:srgbClr>
                </a:gs>
              </a:gsLst>
              <a:lin ang="5400000" scaled="1"/>
            </a:gradFill>
            <a:ln w="28575" cap="flat" cmpd="sng">
              <a:solidFill>
                <a:srgbClr val="808080"/>
              </a:solidFill>
              <a:prstDash val="solid"/>
              <a:round/>
            </a:ln>
            <a:effectLst>
              <a:outerShdw dist="35921" dir="2700000" algn="ctr" rotWithShape="0">
                <a:schemeClr val="bg2"/>
              </a:outerShdw>
            </a:effectLst>
          </p:spPr>
          <p:txBody>
            <a:bodyPr wrap="none" anchor="ctr"/>
            <a:lstStyle/>
            <a:p>
              <a:pPr>
                <a:defRPr/>
              </a:pPr>
              <a:endParaRPr lang="zh-CN" altLang="en-US"/>
            </a:p>
          </p:txBody>
        </p:sp>
        <p:sp>
          <p:nvSpPr>
            <p:cNvPr id="14" name="Text Box 462"/>
            <p:cNvSpPr txBox="1">
              <a:spLocks noChangeArrowheads="1"/>
            </p:cNvSpPr>
            <p:nvPr/>
          </p:nvSpPr>
          <p:spPr bwMode="gray">
            <a:xfrm>
              <a:off x="1561" y="1338"/>
              <a:ext cx="2090" cy="329"/>
            </a:xfrm>
            <a:prstGeom prst="rect">
              <a:avLst/>
            </a:prstGeom>
            <a:solidFill>
              <a:schemeClr val="accent5"/>
            </a:solidFill>
            <a:ln w="9525">
              <a:noFill/>
              <a:miter lim="800000"/>
            </a:ln>
            <a:effectLst>
              <a:outerShdw dist="35921" dir="2700000" algn="ctr" rotWithShape="0">
                <a:schemeClr val="tx1">
                  <a:alpha val="50000"/>
                </a:schemeClr>
              </a:outerShdw>
            </a:effectLst>
          </p:spPr>
          <p:txBody>
            <a:bodyPr>
              <a:spAutoFit/>
            </a:bodyPr>
            <a:lstStyle/>
            <a:p>
              <a:pPr algn="ctr">
                <a:spcBef>
                  <a:spcPct val="50000"/>
                </a:spcBef>
                <a:defRPr/>
              </a:pPr>
              <a:r>
                <a:rPr lang="zh-CN" altLang="en-US" sz="2800" b="1">
                  <a:solidFill>
                    <a:schemeClr val="bg1"/>
                  </a:solidFill>
                  <a:latin typeface="华文新魏" panose="02010800040101010101" charset="-122"/>
                  <a:ea typeface="华文新魏" panose="02010800040101010101" charset="-122"/>
                </a:rPr>
                <a:t>特色与创新</a:t>
              </a:r>
              <a:endParaRPr lang="zh-CN" altLang="en-US" sz="2400" b="1">
                <a:solidFill>
                  <a:schemeClr val="bg1"/>
                </a:solidFill>
                <a:latin typeface="Calibri" panose="020F0502020204030204" pitchFamily="34" charset="0"/>
                <a:ea typeface="汉仪粗宋简" panose="02010609000101010101" pitchFamily="49" charset="-122"/>
              </a:endParaRPr>
            </a:p>
          </p:txBody>
        </p:sp>
        <p:sp>
          <p:nvSpPr>
            <p:cNvPr id="15" name="Freeform 483"/>
            <p:cNvSpPr/>
            <p:nvPr/>
          </p:nvSpPr>
          <p:spPr bwMode="gray">
            <a:xfrm>
              <a:off x="1553" y="1820"/>
              <a:ext cx="2133" cy="332"/>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gradFill rotWithShape="1">
              <a:gsLst>
                <a:gs pos="0">
                  <a:srgbClr val="008000"/>
                </a:gs>
                <a:gs pos="100000">
                  <a:srgbClr val="008000">
                    <a:gamma/>
                    <a:shade val="46275"/>
                    <a:invGamma/>
                  </a:srgbClr>
                </a:gs>
              </a:gsLst>
              <a:lin ang="5400000" scaled="1"/>
            </a:gradFill>
            <a:ln w="28575" cap="flat" cmpd="sng">
              <a:solidFill>
                <a:srgbClr val="808080"/>
              </a:solidFill>
              <a:prstDash val="solid"/>
              <a:round/>
            </a:ln>
            <a:effectLst>
              <a:outerShdw dist="35921" dir="2700000" algn="ctr" rotWithShape="0">
                <a:schemeClr val="bg2"/>
              </a:outerShdw>
            </a:effectLst>
          </p:spPr>
          <p:txBody>
            <a:bodyPr wrap="none" anchor="ctr"/>
            <a:lstStyle/>
            <a:p>
              <a:pPr algn="ctr">
                <a:defRPr/>
              </a:pPr>
              <a:r>
                <a:rPr lang="zh-CN" altLang="en-US" sz="2800" b="1">
                  <a:solidFill>
                    <a:schemeClr val="bg1"/>
                  </a:solidFill>
                  <a:latin typeface="华文新魏" panose="02010800040101010101" charset="-122"/>
                  <a:ea typeface="华文新魏" panose="02010800040101010101" charset="-122"/>
                </a:rPr>
                <a:t>方法和技术路线</a:t>
              </a:r>
              <a:endParaRPr lang="zh-CN" altLang="en-US" sz="2400">
                <a:solidFill>
                  <a:schemeClr val="bg1"/>
                </a:solidFill>
                <a:latin typeface="Calibri" panose="020F0502020204030204" pitchFamily="34" charset="0"/>
                <a:ea typeface="汉仪粗宋简" panose="02010609000101010101" pitchFamily="49" charset="-122"/>
              </a:endParaRPr>
            </a:p>
          </p:txBody>
        </p:sp>
        <p:sp>
          <p:nvSpPr>
            <p:cNvPr id="16" name="Freeform 482"/>
            <p:cNvSpPr/>
            <p:nvPr/>
          </p:nvSpPr>
          <p:spPr bwMode="gray">
            <a:xfrm>
              <a:off x="1111" y="1820"/>
              <a:ext cx="356" cy="332"/>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gradFill rotWithShape="1">
              <a:gsLst>
                <a:gs pos="0">
                  <a:srgbClr val="008000"/>
                </a:gs>
                <a:gs pos="100000">
                  <a:srgbClr val="008000">
                    <a:gamma/>
                    <a:shade val="46275"/>
                    <a:invGamma/>
                  </a:srgbClr>
                </a:gs>
              </a:gsLst>
              <a:lin ang="5400000" scaled="1"/>
            </a:gradFill>
            <a:ln w="28575" cap="flat" cmpd="sng">
              <a:solidFill>
                <a:srgbClr val="808080"/>
              </a:solidFill>
              <a:prstDash val="solid"/>
              <a:round/>
            </a:ln>
            <a:effectLst>
              <a:outerShdw dist="35921" dir="2700000" algn="ctr" rotWithShape="0">
                <a:schemeClr val="bg2"/>
              </a:outerShdw>
            </a:effectLst>
          </p:spPr>
          <p:txBody>
            <a:bodyPr wrap="none" anchor="ctr"/>
            <a:lstStyle/>
            <a:p>
              <a:pPr>
                <a:defRPr/>
              </a:pPr>
              <a:endParaRPr lang="zh-CN" altLang="en-US"/>
            </a:p>
          </p:txBody>
        </p:sp>
        <p:sp>
          <p:nvSpPr>
            <p:cNvPr id="18" name="Freeform 483"/>
            <p:cNvSpPr/>
            <p:nvPr/>
          </p:nvSpPr>
          <p:spPr bwMode="gray">
            <a:xfrm>
              <a:off x="1553" y="2361"/>
              <a:ext cx="2133" cy="332"/>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gradFill rotWithShape="1">
              <a:gsLst>
                <a:gs pos="0">
                  <a:srgbClr val="17375E"/>
                </a:gs>
                <a:gs pos="100000">
                  <a:srgbClr val="17375E">
                    <a:gamma/>
                    <a:shade val="46275"/>
                    <a:invGamma/>
                  </a:srgbClr>
                </a:gs>
              </a:gsLst>
              <a:lin ang="5400000" scaled="1"/>
            </a:gradFill>
            <a:ln w="28575" cap="flat" cmpd="sng">
              <a:solidFill>
                <a:srgbClr val="808080"/>
              </a:solidFill>
              <a:prstDash val="solid"/>
              <a:round/>
            </a:ln>
            <a:effectLst>
              <a:outerShdw dist="35921" dir="2700000" algn="ctr" rotWithShape="0">
                <a:schemeClr val="bg2"/>
              </a:outerShdw>
            </a:effectLst>
          </p:spPr>
          <p:txBody>
            <a:bodyPr wrap="none" anchor="ctr"/>
            <a:lstStyle/>
            <a:p>
              <a:pPr algn="ctr">
                <a:defRPr/>
              </a:pPr>
              <a:r>
                <a:rPr lang="zh-CN" altLang="en-US" sz="2800" b="1">
                  <a:solidFill>
                    <a:schemeClr val="bg1"/>
                  </a:solidFill>
                  <a:latin typeface="华文新魏" panose="02010800040101010101" charset="-122"/>
                  <a:ea typeface="华文新魏" panose="02010800040101010101" charset="-122"/>
                </a:rPr>
                <a:t>成果展示</a:t>
              </a:r>
              <a:endParaRPr lang="zh-CN" altLang="en-US" sz="2800" b="1">
                <a:solidFill>
                  <a:schemeClr val="bg1"/>
                </a:solidFill>
                <a:latin typeface="华文新魏" panose="02010800040101010101" charset="-122"/>
                <a:ea typeface="华文新魏" panose="02010800040101010101" charset="-122"/>
              </a:endParaRPr>
            </a:p>
          </p:txBody>
        </p:sp>
        <p:sp>
          <p:nvSpPr>
            <p:cNvPr id="19" name="Freeform 482"/>
            <p:cNvSpPr/>
            <p:nvPr/>
          </p:nvSpPr>
          <p:spPr bwMode="gray">
            <a:xfrm>
              <a:off x="1111" y="2361"/>
              <a:ext cx="356" cy="332"/>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gradFill rotWithShape="1">
              <a:gsLst>
                <a:gs pos="0">
                  <a:srgbClr val="17375E"/>
                </a:gs>
                <a:gs pos="100000">
                  <a:srgbClr val="17375E">
                    <a:gamma/>
                    <a:shade val="46275"/>
                    <a:invGamma/>
                  </a:srgbClr>
                </a:gs>
              </a:gsLst>
              <a:lin ang="5400000" scaled="1"/>
            </a:gradFill>
            <a:ln w="28575" cap="flat" cmpd="sng">
              <a:solidFill>
                <a:srgbClr val="808080"/>
              </a:solidFill>
              <a:prstDash val="solid"/>
              <a:round/>
            </a:ln>
            <a:effectLst>
              <a:outerShdw dist="35921" dir="2700000" algn="ctr" rotWithShape="0">
                <a:schemeClr val="bg2"/>
              </a:outerShdw>
            </a:effectLst>
          </p:spPr>
          <p:txBody>
            <a:bodyPr wrap="none" anchor="ctr"/>
            <a:lstStyle/>
            <a:p>
              <a:pPr>
                <a:defRPr/>
              </a:pPr>
              <a:endParaRPr lang="zh-CN" altLang="en-US"/>
            </a:p>
          </p:txBody>
        </p:sp>
        <p:grpSp>
          <p:nvGrpSpPr>
            <p:cNvPr id="15377" name="组合 25"/>
            <p:cNvGrpSpPr/>
            <p:nvPr/>
          </p:nvGrpSpPr>
          <p:grpSpPr bwMode="auto">
            <a:xfrm>
              <a:off x="1203" y="1281"/>
              <a:ext cx="178" cy="1441"/>
              <a:chOff x="1928794" y="3621097"/>
              <a:chExt cx="282727" cy="2288243"/>
            </a:xfrm>
          </p:grpSpPr>
          <p:sp>
            <p:nvSpPr>
              <p:cNvPr id="23" name="Text Box 458"/>
              <p:cNvSpPr txBox="1">
                <a:spLocks noChangeArrowheads="1"/>
              </p:cNvSpPr>
              <p:nvPr/>
            </p:nvSpPr>
            <p:spPr bwMode="gray">
              <a:xfrm>
                <a:off x="1928794" y="3621097"/>
                <a:ext cx="282727" cy="64517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fontAlgn="auto">
                  <a:spcBef>
                    <a:spcPct val="50000"/>
                  </a:spcBef>
                  <a:spcAft>
                    <a:spcPts val="0"/>
                  </a:spcAft>
                  <a:defRPr/>
                </a:pPr>
                <a:r>
                  <a:rPr lang="en-US" altLang="zh-CN" sz="3600" dirty="0">
                    <a:solidFill>
                      <a:schemeClr val="bg1"/>
                    </a:solidFill>
                    <a:latin typeface="+mn-lt"/>
                  </a:rPr>
                  <a:t>1</a:t>
                </a:r>
                <a:endParaRPr lang="en-US" altLang="zh-CN" sz="3600" dirty="0">
                  <a:solidFill>
                    <a:schemeClr val="bg1"/>
                  </a:solidFill>
                  <a:latin typeface="+mn-lt"/>
                </a:endParaRPr>
              </a:p>
            </p:txBody>
          </p:sp>
          <p:sp>
            <p:nvSpPr>
              <p:cNvPr id="24" name="Text Box 458"/>
              <p:cNvSpPr txBox="1">
                <a:spLocks noChangeArrowheads="1"/>
              </p:cNvSpPr>
              <p:nvPr/>
            </p:nvSpPr>
            <p:spPr bwMode="gray">
              <a:xfrm>
                <a:off x="1928794" y="4429137"/>
                <a:ext cx="282727" cy="64517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fontAlgn="auto">
                  <a:spcBef>
                    <a:spcPct val="50000"/>
                  </a:spcBef>
                  <a:spcAft>
                    <a:spcPts val="0"/>
                  </a:spcAft>
                  <a:defRPr/>
                </a:pPr>
                <a:r>
                  <a:rPr lang="en-US" altLang="zh-CN" sz="3600" dirty="0">
                    <a:solidFill>
                      <a:schemeClr val="bg1"/>
                    </a:solidFill>
                    <a:latin typeface="+mn-lt"/>
                  </a:rPr>
                  <a:t>2</a:t>
                </a:r>
                <a:endParaRPr lang="en-US" altLang="zh-CN" sz="3600" dirty="0">
                  <a:solidFill>
                    <a:schemeClr val="bg1"/>
                  </a:solidFill>
                  <a:latin typeface="+mn-lt"/>
                </a:endParaRPr>
              </a:p>
            </p:txBody>
          </p:sp>
          <p:sp>
            <p:nvSpPr>
              <p:cNvPr id="25" name="Text Box 458"/>
              <p:cNvSpPr txBox="1">
                <a:spLocks noChangeArrowheads="1"/>
              </p:cNvSpPr>
              <p:nvPr/>
            </p:nvSpPr>
            <p:spPr bwMode="gray">
              <a:xfrm>
                <a:off x="1928794" y="5264164"/>
                <a:ext cx="282727" cy="64517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fontAlgn="auto">
                  <a:spcBef>
                    <a:spcPct val="50000"/>
                  </a:spcBef>
                  <a:spcAft>
                    <a:spcPts val="0"/>
                  </a:spcAft>
                  <a:defRPr/>
                </a:pPr>
                <a:r>
                  <a:rPr lang="en-US" altLang="zh-CN" sz="3600" dirty="0">
                    <a:solidFill>
                      <a:schemeClr val="bg1"/>
                    </a:solidFill>
                    <a:latin typeface="+mn-lt"/>
                  </a:rPr>
                  <a:t>3</a:t>
                </a:r>
                <a:endParaRPr lang="en-US" altLang="zh-CN" sz="3600" dirty="0">
                  <a:solidFill>
                    <a:schemeClr val="bg1"/>
                  </a:solidFill>
                  <a:latin typeface="+mn-lt"/>
                </a:endParaRPr>
              </a:p>
            </p:txBody>
          </p:sp>
        </p:grpSp>
        <p:sp>
          <p:nvSpPr>
            <p:cNvPr id="15384" name="Text Box 38"/>
            <p:cNvSpPr txBox="1">
              <a:spLocks noChangeArrowheads="1"/>
            </p:cNvSpPr>
            <p:nvPr/>
          </p:nvSpPr>
          <p:spPr bwMode="auto">
            <a:xfrm>
              <a:off x="1202" y="2845"/>
              <a:ext cx="136" cy="404"/>
            </a:xfrm>
            <a:prstGeom prst="rect">
              <a:avLst/>
            </a:prstGeom>
            <a:noFill/>
            <a:ln w="9525">
              <a:noFill/>
              <a:miter lim="800000"/>
            </a:ln>
          </p:spPr>
          <p:txBody>
            <a:bodyPr>
              <a:spAutoFit/>
            </a:bodyPr>
            <a:lstStyle/>
            <a:p>
              <a:pPr>
                <a:spcBef>
                  <a:spcPct val="50000"/>
                </a:spcBef>
              </a:pPr>
              <a:r>
                <a:rPr lang="en-US" altLang="zh-CN" sz="3600">
                  <a:solidFill>
                    <a:schemeClr val="bg1"/>
                  </a:solidFill>
                  <a:latin typeface="Calibri" panose="020F0502020204030204" pitchFamily="34" charset="0"/>
                </a:rPr>
                <a:t>5</a:t>
              </a:r>
              <a:endParaRPr lang="en-US" altLang="zh-CN" sz="3600">
                <a:solidFill>
                  <a:schemeClr val="bg1"/>
                </a:solidFill>
                <a:latin typeface="Calibri" panose="020F0502020204030204" pitchFamily="34" charset="0"/>
              </a:endParaRPr>
            </a:p>
          </p:txBody>
        </p:sp>
      </p:grpSp>
      <p:sp>
        <p:nvSpPr>
          <p:cNvPr id="14376" name="Text Box 40"/>
          <p:cNvSpPr txBox="1">
            <a:spLocks noChangeArrowheads="1"/>
          </p:cNvSpPr>
          <p:nvPr/>
        </p:nvSpPr>
        <p:spPr bwMode="auto">
          <a:xfrm>
            <a:off x="468313" y="260350"/>
            <a:ext cx="7669212" cy="706755"/>
          </a:xfrm>
          <a:prstGeom prst="rect">
            <a:avLst/>
          </a:prstGeom>
          <a:noFill/>
          <a:ln w="9525">
            <a:noFill/>
            <a:miter lim="800000"/>
          </a:ln>
          <a:effectLst>
            <a:outerShdw dist="35921" dir="2700000" algn="ctr" rotWithShape="0">
              <a:schemeClr val="tx1"/>
            </a:outerShdw>
          </a:effectLst>
        </p:spPr>
        <p:txBody>
          <a:bodyPr>
            <a:spAutoFit/>
          </a:bodyPr>
          <a:lstStyle/>
          <a:p>
            <a:pPr>
              <a:spcBef>
                <a:spcPct val="50000"/>
              </a:spcBef>
              <a:defRPr/>
            </a:pPr>
            <a:r>
              <a:rPr lang="zh-CN" altLang="en-US" sz="4000">
                <a:solidFill>
                  <a:schemeClr val="bg1"/>
                </a:solidFill>
                <a:latin typeface="汉仪粗宋简" panose="02010609000101010101" pitchFamily="49" charset="-122"/>
                <a:ea typeface="汉仪粗宋简" panose="02010609000101010101" pitchFamily="49" charset="-122"/>
              </a:rPr>
              <a:t> </a:t>
            </a:r>
            <a:endParaRPr lang="zh-CN" altLang="en-US" sz="4000">
              <a:solidFill>
                <a:schemeClr val="bg1"/>
              </a:solidFill>
              <a:latin typeface="汉仪粗宋简" panose="02010609000101010101" pitchFamily="49" charset="-122"/>
              <a:ea typeface="汉仪粗宋简" panose="02010609000101010101" pitchFamily="49"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
        <p:nvSpPr>
          <p:cNvPr id="27" name="矩形 26"/>
          <p:cNvSpPr/>
          <p:nvPr/>
        </p:nvSpPr>
        <p:spPr>
          <a:xfrm flipH="1">
            <a:off x="7992110" y="967105"/>
            <a:ext cx="858520" cy="4523105"/>
          </a:xfrm>
          <a:prstGeom prst="rect">
            <a:avLst/>
          </a:prstGeom>
          <a:noFill/>
          <a:ln>
            <a:noFill/>
          </a:ln>
        </p:spPr>
        <p:txBody>
          <a:bodyPr wrap="square" rtlCol="0" anchor="t">
            <a:spAutoFit/>
          </a:bodyPr>
          <a:p>
            <a:pPr algn="ctr"/>
            <a:r>
              <a:rPr lang="zh-CN" altLang="en-US" sz="7200" b="1">
                <a:solidFill>
                  <a:schemeClr val="accent1"/>
                </a:solidFill>
                <a:effectLst>
                  <a:outerShdw blurRad="38100" dist="25400" dir="5400000" algn="ctr" rotWithShape="0">
                    <a:srgbClr val="6E747A">
                      <a:alpha val="43000"/>
                    </a:srgbClr>
                  </a:outerShdw>
                </a:effectLst>
              </a:rPr>
              <a:t>总体概述</a:t>
            </a:r>
            <a:endParaRPr lang="zh-CN" altLang="en-US" sz="7200" b="1">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iterate type="lt">
                                    <p:tmPct val="5000"/>
                                  </p:iterate>
                                  <p:childTnLst>
                                    <p:set>
                                      <p:cBhvr>
                                        <p:cTn id="6" dur="1" fill="hold">
                                          <p:stCondLst>
                                            <p:cond delay="0"/>
                                          </p:stCondLst>
                                        </p:cTn>
                                        <p:tgtEl>
                                          <p:spTgt spid="14376"/>
                                        </p:tgtEl>
                                        <p:attrNameLst>
                                          <p:attrName>style.visibility</p:attrName>
                                        </p:attrNameLst>
                                      </p:cBhvr>
                                      <p:to>
                                        <p:strVal val="visible"/>
                                      </p:to>
                                    </p:set>
                                    <p:anim calcmode="lin" valueType="num">
                                      <p:cBhvr>
                                        <p:cTn id="7" dur="500" fill="hold"/>
                                        <p:tgtEl>
                                          <p:spTgt spid="14376"/>
                                        </p:tgtEl>
                                        <p:attrNameLst>
                                          <p:attrName>ppt_w</p:attrName>
                                        </p:attrNameLst>
                                      </p:cBhvr>
                                      <p:tavLst>
                                        <p:tav tm="0">
                                          <p:val>
                                            <p:fltVal val="0"/>
                                          </p:val>
                                        </p:tav>
                                        <p:tav tm="100000">
                                          <p:val>
                                            <p:strVal val="#ppt_w"/>
                                          </p:val>
                                        </p:tav>
                                      </p:tavLst>
                                    </p:anim>
                                    <p:anim calcmode="lin" valueType="num">
                                      <p:cBhvr>
                                        <p:cTn id="8" dur="500" fill="hold"/>
                                        <p:tgtEl>
                                          <p:spTgt spid="14376"/>
                                        </p:tgtEl>
                                        <p:attrNameLst>
                                          <p:attrName>ppt_h</p:attrName>
                                        </p:attrNameLst>
                                      </p:cBhvr>
                                      <p:tavLst>
                                        <p:tav tm="0">
                                          <p:val>
                                            <p:fltVal val="0"/>
                                          </p:val>
                                        </p:tav>
                                        <p:tav tm="100000">
                                          <p:val>
                                            <p:strVal val="#ppt_h"/>
                                          </p:val>
                                        </p:tav>
                                      </p:tavLst>
                                    </p:anim>
                                    <p:anim calcmode="lin" valueType="num">
                                      <p:cBhvr>
                                        <p:cTn id="9" dur="500" fill="hold"/>
                                        <p:tgtEl>
                                          <p:spTgt spid="14376"/>
                                        </p:tgtEl>
                                        <p:attrNameLst>
                                          <p:attrName>style.rotation</p:attrName>
                                        </p:attrNameLst>
                                      </p:cBhvr>
                                      <p:tavLst>
                                        <p:tav tm="0">
                                          <p:val>
                                            <p:fltVal val="90"/>
                                          </p:val>
                                        </p:tav>
                                        <p:tav tm="100000">
                                          <p:val>
                                            <p:fltVal val="0"/>
                                          </p:val>
                                        </p:tav>
                                      </p:tavLst>
                                    </p:anim>
                                    <p:animEffect transition="in" filter="fade">
                                      <p:cBhvr>
                                        <p:cTn id="10" dur="500"/>
                                        <p:tgtEl>
                                          <p:spTgt spid="14376"/>
                                        </p:tgtEl>
                                      </p:cBhvr>
                                    </p:animEffect>
                                  </p:childTnLst>
                                </p:cTn>
                              </p:par>
                            </p:childTnLst>
                          </p:cTn>
                        </p:par>
                        <p:par>
                          <p:cTn id="11" fill="hold">
                            <p:stCondLst>
                              <p:cond delay="0"/>
                            </p:stCondLst>
                            <p:childTnLst>
                              <p:par>
                                <p:cTn id="12" presetID="47" presetClass="entr" presetSubtype="0" fill="hold" nodeType="afterEffect">
                                  <p:stCondLst>
                                    <p:cond delay="0"/>
                                  </p:stCondLst>
                                  <p:childTnLst>
                                    <p:set>
                                      <p:cBhvr>
                                        <p:cTn id="13" dur="1" fill="hold">
                                          <p:stCondLst>
                                            <p:cond delay="0"/>
                                          </p:stCondLst>
                                        </p:cTn>
                                        <p:tgtEl>
                                          <p:spTgt spid="14377"/>
                                        </p:tgtEl>
                                        <p:attrNameLst>
                                          <p:attrName>style.visibility</p:attrName>
                                        </p:attrNameLst>
                                      </p:cBhvr>
                                      <p:to>
                                        <p:strVal val="visible"/>
                                      </p:to>
                                    </p:set>
                                    <p:animEffect transition="in" filter="fade">
                                      <p:cBhvr>
                                        <p:cTn id="14" dur="1000"/>
                                        <p:tgtEl>
                                          <p:spTgt spid="14377"/>
                                        </p:tgtEl>
                                      </p:cBhvr>
                                    </p:animEffect>
                                    <p:anim calcmode="lin" valueType="num">
                                      <p:cBhvr>
                                        <p:cTn id="15" dur="1000" fill="hold"/>
                                        <p:tgtEl>
                                          <p:spTgt spid="14377"/>
                                        </p:tgtEl>
                                        <p:attrNameLst>
                                          <p:attrName>ppt_x</p:attrName>
                                        </p:attrNameLst>
                                      </p:cBhvr>
                                      <p:tavLst>
                                        <p:tav tm="0">
                                          <p:val>
                                            <p:strVal val="#ppt_x"/>
                                          </p:val>
                                        </p:tav>
                                        <p:tav tm="100000">
                                          <p:val>
                                            <p:strVal val="#ppt_x"/>
                                          </p:val>
                                        </p:tav>
                                      </p:tavLst>
                                    </p:anim>
                                    <p:anim calcmode="lin" valueType="num">
                                      <p:cBhvr>
                                        <p:cTn id="16" dur="1000" fill="hold"/>
                                        <p:tgtEl>
                                          <p:spTgt spid="14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sp>
        <p:nvSpPr>
          <p:cNvPr id="20" name="文本框 19"/>
          <p:cNvSpPr txBox="1"/>
          <p:nvPr/>
        </p:nvSpPr>
        <p:spPr>
          <a:xfrm>
            <a:off x="215265" y="2275840"/>
            <a:ext cx="1044575" cy="2846070"/>
          </a:xfrm>
          <a:prstGeom prst="rect">
            <a:avLst/>
          </a:prstGeom>
          <a:solidFill>
            <a:schemeClr val="accent6">
              <a:lumMod val="60000"/>
              <a:lumOff val="40000"/>
            </a:schemeClr>
          </a:solidFill>
        </p:spPr>
        <p:txBody>
          <a:bodyPr vert="eaVert" wrap="square" rtlCol="0">
            <a:spAutoFit/>
            <a:scene3d>
              <a:camera prst="orthographicFront"/>
              <a:lightRig rig="soft" dir="t">
                <a:rot lat="0" lon="0" rev="15600000"/>
              </a:lightRig>
            </a:scene3d>
            <a:sp3d extrusionH="57150" prstMaterial="softEdge">
              <a:bevelT w="25400" h="38100"/>
            </a:sp3d>
          </a:bodyPr>
          <a:p>
            <a:pPr algn="ctr"/>
            <a:r>
              <a:rPr lang="zh-CN" altLang="en-US" sz="2800" b="1">
                <a:latin typeface="华文新魏" panose="02010800040101010101" charset="-122"/>
                <a:ea typeface="华文新魏" panose="02010800040101010101" charset="-122"/>
              </a:rPr>
              <a:t>温湿度传感器在PC端实现的效果</a:t>
            </a:r>
            <a:endParaRPr lang="zh-CN" altLang="en-US" sz="2800"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3" name="图片 32"/>
          <p:cNvPicPr>
            <a:picLocks noChangeAspect="1"/>
          </p:cNvPicPr>
          <p:nvPr/>
        </p:nvPicPr>
        <p:blipFill>
          <a:blip r:embed="rId2"/>
          <a:stretch>
            <a:fillRect/>
          </a:stretch>
        </p:blipFill>
        <p:spPr>
          <a:xfrm>
            <a:off x="2004695" y="1480820"/>
            <a:ext cx="6181725" cy="44361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sp>
        <p:nvSpPr>
          <p:cNvPr id="20" name="文本框 19"/>
          <p:cNvSpPr txBox="1"/>
          <p:nvPr/>
        </p:nvSpPr>
        <p:spPr>
          <a:xfrm>
            <a:off x="399415" y="2005965"/>
            <a:ext cx="1044575" cy="3293745"/>
          </a:xfrm>
          <a:prstGeom prst="rect">
            <a:avLst/>
          </a:prstGeom>
          <a:solidFill>
            <a:schemeClr val="accent6">
              <a:lumMod val="60000"/>
              <a:lumOff val="40000"/>
            </a:schemeClr>
          </a:solidFill>
        </p:spPr>
        <p:txBody>
          <a:bodyPr vert="eaVert" wrap="square" rtlCol="0">
            <a:spAutoFit/>
            <a:scene3d>
              <a:camera prst="orthographicFront"/>
              <a:lightRig rig="soft" dir="t">
                <a:rot lat="0" lon="0" rev="15600000"/>
              </a:lightRig>
            </a:scene3d>
            <a:sp3d extrusionH="57150" prstMaterial="softEdge">
              <a:bevelT w="25400" h="38100"/>
            </a:sp3d>
          </a:bodyPr>
          <a:p>
            <a:pPr algn="ctr"/>
            <a:r>
              <a:rPr lang="zh-CN" altLang="en-US" sz="2800" b="1">
                <a:latin typeface="华文新魏" panose="02010800040101010101" charset="-122"/>
                <a:ea typeface="华文新魏" panose="02010800040101010101" charset="-122"/>
              </a:rPr>
              <a:t>火灾潜在参数异常在PC端实现的效果</a:t>
            </a:r>
            <a:endParaRPr lang="zh-CN" altLang="en-US" sz="2800"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3" name="图片 30"/>
          <p:cNvPicPr>
            <a:picLocks noChangeAspect="1"/>
          </p:cNvPicPr>
          <p:nvPr/>
        </p:nvPicPr>
        <p:blipFill>
          <a:blip r:embed="rId2"/>
          <a:stretch>
            <a:fillRect/>
          </a:stretch>
        </p:blipFill>
        <p:spPr>
          <a:xfrm>
            <a:off x="1567180" y="1570990"/>
            <a:ext cx="7234555" cy="41446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sp>
        <p:nvSpPr>
          <p:cNvPr id="20" name="文本框 19"/>
          <p:cNvSpPr txBox="1"/>
          <p:nvPr/>
        </p:nvSpPr>
        <p:spPr>
          <a:xfrm>
            <a:off x="399415" y="1769745"/>
            <a:ext cx="1044575" cy="3529965"/>
          </a:xfrm>
          <a:prstGeom prst="rect">
            <a:avLst/>
          </a:prstGeom>
          <a:solidFill>
            <a:schemeClr val="accent6">
              <a:lumMod val="60000"/>
              <a:lumOff val="40000"/>
            </a:schemeClr>
          </a:solidFill>
        </p:spPr>
        <p:txBody>
          <a:bodyPr vert="eaVert" wrap="square" rtlCol="0">
            <a:spAutoFit/>
            <a:scene3d>
              <a:camera prst="orthographicFront"/>
              <a:lightRig rig="soft" dir="t">
                <a:rot lat="0" lon="0" rev="15600000"/>
              </a:lightRig>
            </a:scene3d>
            <a:sp3d extrusionH="57150" prstMaterial="softEdge">
              <a:bevelT w="25400" h="38100"/>
            </a:sp3d>
          </a:bodyPr>
          <a:p>
            <a:pPr algn="ctr"/>
            <a:r>
              <a:rPr lang="zh-CN" altLang="en-US" sz="2800" b="1">
                <a:latin typeface="华文新魏" panose="02010800040101010101" charset="-122"/>
                <a:ea typeface="华文新魏" panose="02010800040101010101" charset="-122"/>
              </a:rPr>
              <a:t>家庭人员摔倒事件异常在PC端实现的效果</a:t>
            </a:r>
            <a:endParaRPr lang="zh-CN" altLang="en-US" sz="2800"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3" name="图片 33"/>
          <p:cNvPicPr>
            <a:picLocks noChangeAspect="1"/>
          </p:cNvPicPr>
          <p:nvPr/>
        </p:nvPicPr>
        <p:blipFill>
          <a:blip r:embed="rId2"/>
          <a:stretch>
            <a:fillRect/>
          </a:stretch>
        </p:blipFill>
        <p:spPr>
          <a:xfrm>
            <a:off x="1681480" y="1437640"/>
            <a:ext cx="7158355" cy="46856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sp>
        <p:nvSpPr>
          <p:cNvPr id="20" name="文本框 19"/>
          <p:cNvSpPr txBox="1"/>
          <p:nvPr/>
        </p:nvSpPr>
        <p:spPr>
          <a:xfrm>
            <a:off x="386080" y="1913255"/>
            <a:ext cx="1044575" cy="3031490"/>
          </a:xfrm>
          <a:prstGeom prst="rect">
            <a:avLst/>
          </a:prstGeom>
          <a:solidFill>
            <a:schemeClr val="accent6">
              <a:lumMod val="60000"/>
              <a:lumOff val="40000"/>
            </a:schemeClr>
          </a:solidFill>
        </p:spPr>
        <p:txBody>
          <a:bodyPr vert="eaVert" wrap="square" rtlCol="0">
            <a:spAutoFit/>
            <a:scene3d>
              <a:camera prst="orthographicFront"/>
              <a:lightRig rig="soft" dir="t">
                <a:rot lat="0" lon="0" rev="15600000"/>
              </a:lightRig>
            </a:scene3d>
            <a:sp3d extrusionH="57150" prstMaterial="softEdge">
              <a:bevelT w="25400" h="38100"/>
            </a:sp3d>
          </a:bodyPr>
          <a:p>
            <a:pPr algn="ctr"/>
            <a:r>
              <a:rPr lang="zh-CN" altLang="en-US" sz="2800" b="1">
                <a:latin typeface="华文新魏" panose="02010800040101010101" charset="-122"/>
                <a:ea typeface="华文新魏" panose="02010800040101010101" charset="-122"/>
              </a:rPr>
              <a:t>家庭安防事件异常在PC端实现的效果</a:t>
            </a:r>
            <a:endParaRPr lang="zh-CN" altLang="en-US" sz="2800"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3" name="图片 34"/>
          <p:cNvPicPr>
            <a:picLocks noChangeAspect="1"/>
          </p:cNvPicPr>
          <p:nvPr/>
        </p:nvPicPr>
        <p:blipFill>
          <a:blip r:embed="rId2"/>
          <a:stretch>
            <a:fillRect/>
          </a:stretch>
        </p:blipFill>
        <p:spPr>
          <a:xfrm>
            <a:off x="1681480" y="1466850"/>
            <a:ext cx="7000875" cy="47593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sp>
        <p:nvSpPr>
          <p:cNvPr id="20" name="文本框 19"/>
          <p:cNvSpPr txBox="1"/>
          <p:nvPr/>
        </p:nvSpPr>
        <p:spPr>
          <a:xfrm>
            <a:off x="580390" y="1321435"/>
            <a:ext cx="613410" cy="4149090"/>
          </a:xfrm>
          <a:prstGeom prst="rect">
            <a:avLst/>
          </a:prstGeom>
          <a:solidFill>
            <a:schemeClr val="accent6">
              <a:lumMod val="60000"/>
              <a:lumOff val="40000"/>
            </a:schemeClr>
          </a:solidFill>
        </p:spPr>
        <p:txBody>
          <a:bodyPr vert="eaVert" wrap="square" rtlCol="0">
            <a:spAutoFit/>
            <a:scene3d>
              <a:camera prst="orthographicFront"/>
              <a:lightRig rig="soft" dir="t">
                <a:rot lat="0" lon="0" rev="15600000"/>
              </a:lightRig>
            </a:scene3d>
            <a:sp3d extrusionH="57150" prstMaterial="softEdge">
              <a:bevelT w="25400" h="38100"/>
            </a:sp3d>
          </a:bodyPr>
          <a:p>
            <a:pPr algn="ctr"/>
            <a:r>
              <a:rPr lang="zh-CN" altLang="en-US" sz="2800" b="1">
                <a:latin typeface="华文新魏" panose="02010800040101010101" charset="-122"/>
                <a:ea typeface="华文新魏" panose="02010800040101010101" charset="-122"/>
              </a:rPr>
              <a:t>功能显示界面（智能模式）</a:t>
            </a:r>
            <a:endParaRPr lang="zh-CN" altLang="en-US" sz="2800"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3" name="图片 59" descr="IMG_256"/>
          <p:cNvPicPr>
            <a:picLocks noChangeAspect="1"/>
          </p:cNvPicPr>
          <p:nvPr/>
        </p:nvPicPr>
        <p:blipFill>
          <a:blip r:embed="rId2"/>
          <a:stretch>
            <a:fillRect/>
          </a:stretch>
        </p:blipFill>
        <p:spPr>
          <a:xfrm>
            <a:off x="1913255" y="1414145"/>
            <a:ext cx="5744210" cy="4961890"/>
          </a:xfrm>
          <a:prstGeom prst="rect">
            <a:avLst/>
          </a:prstGeom>
          <a:noFill/>
          <a:ln w="9525">
            <a:noFill/>
          </a:ln>
        </p:spPr>
      </p:pic>
      <p:sp>
        <p:nvSpPr>
          <p:cNvPr id="4" name="矩形 3"/>
          <p:cNvSpPr/>
          <p:nvPr/>
        </p:nvSpPr>
        <p:spPr>
          <a:xfrm>
            <a:off x="6395720" y="4934585"/>
            <a:ext cx="791845" cy="72009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943850" y="4131310"/>
            <a:ext cx="613410" cy="2326005"/>
          </a:xfrm>
          <a:prstGeom prst="rect">
            <a:avLst/>
          </a:prstGeom>
          <a:noFill/>
        </p:spPr>
        <p:txBody>
          <a:bodyPr vert="eaVert" wrap="square" rtlCol="0">
            <a:spAutoFit/>
          </a:bodyPr>
          <a:p>
            <a:r>
              <a:rPr lang="zh-CN" altLang="en-US" sz="2800" b="1">
                <a:latin typeface="楷体" panose="02010609060101010101" charset="-122"/>
                <a:ea typeface="楷体" panose="02010609060101010101" charset="-122"/>
              </a:rPr>
              <a:t>智能模式开启</a:t>
            </a:r>
            <a:endParaRPr lang="zh-CN" altLang="en-US" sz="2800" b="1">
              <a:latin typeface="楷体" panose="02010609060101010101" charset="-122"/>
              <a:ea typeface="楷体" panose="02010609060101010101" charset="-122"/>
            </a:endParaRPr>
          </a:p>
        </p:txBody>
      </p:sp>
      <p:cxnSp>
        <p:nvCxnSpPr>
          <p:cNvPr id="6" name="直接箭头连接符 5"/>
          <p:cNvCxnSpPr>
            <a:stCxn id="4" idx="3"/>
          </p:cNvCxnSpPr>
          <p:nvPr/>
        </p:nvCxnSpPr>
        <p:spPr>
          <a:xfrm>
            <a:off x="7187565" y="5294630"/>
            <a:ext cx="984885" cy="63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sp>
        <p:nvSpPr>
          <p:cNvPr id="20" name="文本框 19"/>
          <p:cNvSpPr txBox="1"/>
          <p:nvPr/>
        </p:nvSpPr>
        <p:spPr>
          <a:xfrm>
            <a:off x="175260" y="1374775"/>
            <a:ext cx="1044575" cy="4450715"/>
          </a:xfrm>
          <a:prstGeom prst="rect">
            <a:avLst/>
          </a:prstGeom>
          <a:solidFill>
            <a:schemeClr val="accent6">
              <a:lumMod val="60000"/>
              <a:lumOff val="40000"/>
            </a:schemeClr>
          </a:solidFill>
        </p:spPr>
        <p:txBody>
          <a:bodyPr vert="eaVert" wrap="square" rtlCol="0">
            <a:spAutoFit/>
            <a:scene3d>
              <a:camera prst="orthographicFront"/>
              <a:lightRig rig="soft" dir="t">
                <a:rot lat="0" lon="0" rev="15600000"/>
              </a:lightRig>
            </a:scene3d>
            <a:sp3d extrusionH="57150" prstMaterial="softEdge">
              <a:bevelT w="25400" h="38100"/>
            </a:sp3d>
          </a:bodyPr>
          <a:p>
            <a:pPr algn="ctr"/>
            <a:r>
              <a:rPr lang="zh-CN" altLang="en-US" sz="2800" b="1">
                <a:latin typeface="华文新魏" panose="02010800040101010101" charset="-122"/>
                <a:ea typeface="华文新魏" panose="02010800040101010101" charset="-122"/>
              </a:rPr>
              <a:t>智能模式下家庭基本环境参数异常在PC端的实现效果</a:t>
            </a:r>
            <a:endParaRPr lang="zh-CN" altLang="en-US" sz="2800"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3" name="图片 37"/>
          <p:cNvPicPr>
            <a:picLocks noChangeAspect="1"/>
          </p:cNvPicPr>
          <p:nvPr/>
        </p:nvPicPr>
        <p:blipFill>
          <a:blip r:embed="rId2"/>
          <a:stretch>
            <a:fillRect/>
          </a:stretch>
        </p:blipFill>
        <p:spPr>
          <a:xfrm>
            <a:off x="1475740" y="1520190"/>
            <a:ext cx="7192010" cy="41592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sp>
        <p:nvSpPr>
          <p:cNvPr id="20" name="文本框 19"/>
          <p:cNvSpPr txBox="1"/>
          <p:nvPr/>
        </p:nvSpPr>
        <p:spPr>
          <a:xfrm>
            <a:off x="175260" y="1887855"/>
            <a:ext cx="1044575" cy="3937635"/>
          </a:xfrm>
          <a:prstGeom prst="rect">
            <a:avLst/>
          </a:prstGeom>
          <a:solidFill>
            <a:schemeClr val="accent6">
              <a:lumMod val="60000"/>
              <a:lumOff val="40000"/>
            </a:schemeClr>
          </a:solidFill>
        </p:spPr>
        <p:txBody>
          <a:bodyPr vert="eaVert" wrap="square" rtlCol="0">
            <a:spAutoFit/>
            <a:scene3d>
              <a:camera prst="orthographicFront"/>
              <a:lightRig rig="soft" dir="t">
                <a:rot lat="0" lon="0" rev="15600000"/>
              </a:lightRig>
            </a:scene3d>
            <a:sp3d extrusionH="57150" prstMaterial="softEdge">
              <a:bevelT w="25400" h="38100"/>
            </a:sp3d>
          </a:bodyPr>
          <a:p>
            <a:pPr algn="ctr"/>
            <a:r>
              <a:rPr lang="zh-CN" altLang="en-US" sz="2800" b="1">
                <a:latin typeface="华文新魏" panose="02010800040101010101" charset="-122"/>
                <a:ea typeface="华文新魏" panose="02010800040101010101" charset="-122"/>
              </a:rPr>
              <a:t>智能模式下火灾潜在参数异常在PC端实现效果</a:t>
            </a:r>
            <a:endParaRPr lang="zh-CN" altLang="en-US" sz="2800"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3" name="图片 22"/>
          <p:cNvPicPr>
            <a:picLocks noChangeAspect="1"/>
          </p:cNvPicPr>
          <p:nvPr/>
        </p:nvPicPr>
        <p:blipFill>
          <a:blip r:embed="rId2"/>
          <a:stretch>
            <a:fillRect/>
          </a:stretch>
        </p:blipFill>
        <p:spPr>
          <a:xfrm>
            <a:off x="1563370" y="1783080"/>
            <a:ext cx="7172960" cy="39376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grpSp>
        <p:nvGrpSpPr>
          <p:cNvPr id="27" name="Group 6"/>
          <p:cNvGrpSpPr/>
          <p:nvPr/>
        </p:nvGrpSpPr>
        <p:grpSpPr bwMode="auto">
          <a:xfrm>
            <a:off x="744220" y="1381760"/>
            <a:ext cx="7656195" cy="824785"/>
            <a:chOff x="912" y="1008"/>
            <a:chExt cx="3984" cy="912"/>
          </a:xfrm>
          <a:gradFill>
            <a:gsLst>
              <a:gs pos="0">
                <a:srgbClr val="14CD68"/>
              </a:gs>
              <a:gs pos="100000">
                <a:srgbClr val="035C7D"/>
              </a:gs>
            </a:gsLst>
            <a:lin ang="2700000" scaled="0"/>
          </a:gradFill>
        </p:grpSpPr>
        <p:sp>
          <p:nvSpPr>
            <p:cNvPr id="28" name="AutoShape 7"/>
            <p:cNvSpPr>
              <a:spLocks noChangeArrowheads="1"/>
            </p:cNvSpPr>
            <p:nvPr/>
          </p:nvSpPr>
          <p:spPr bwMode="gray">
            <a:xfrm>
              <a:off x="912" y="1008"/>
              <a:ext cx="3984" cy="912"/>
            </a:xfrm>
            <a:prstGeom prst="roundRect">
              <a:avLst>
                <a:gd name="adj" fmla="val 10889"/>
              </a:avLst>
            </a:prstGeom>
            <a:grp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29" name="Group 8"/>
            <p:cNvGrpSpPr/>
            <p:nvPr/>
          </p:nvGrpSpPr>
          <p:grpSpPr bwMode="auto">
            <a:xfrm>
              <a:off x="999" y="1092"/>
              <a:ext cx="768" cy="746"/>
              <a:chOff x="999" y="1092"/>
              <a:chExt cx="768" cy="746"/>
            </a:xfrm>
            <a:grpFill/>
          </p:grpSpPr>
          <p:sp>
            <p:nvSpPr>
              <p:cNvPr id="30" name="AutoShape 9"/>
              <p:cNvSpPr>
                <a:spLocks noChangeArrowheads="1"/>
              </p:cNvSpPr>
              <p:nvPr/>
            </p:nvSpPr>
            <p:spPr bwMode="gray">
              <a:xfrm>
                <a:off x="999" y="1092"/>
                <a:ext cx="768" cy="746"/>
              </a:xfrm>
              <a:prstGeom prst="roundRect">
                <a:avLst>
                  <a:gd name="adj" fmla="val 11921"/>
                </a:avLst>
              </a:prstGeom>
              <a:gradFill>
                <a:gsLst>
                  <a:gs pos="0">
                    <a:srgbClr val="FECF40"/>
                  </a:gs>
                  <a:gs pos="100000">
                    <a:srgbClr val="846C21"/>
                  </a:gs>
                </a:gsLst>
                <a:lin ang="2700000" scaled="0"/>
              </a:gradFill>
              <a:ln w="38100">
                <a:solidFill>
                  <a:schemeClr val="bg1"/>
                </a:solidFill>
                <a:round/>
              </a:ln>
            </p:spPr>
            <p:txBody>
              <a:bodyPr wrap="none" anchor="ctr"/>
              <a:p>
                <a:endParaRPr lang="zh-CN" altLang="en-US"/>
              </a:p>
            </p:txBody>
          </p:sp>
          <p:sp>
            <p:nvSpPr>
              <p:cNvPr id="31"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ln>
            </p:spPr>
            <p:txBody>
              <a:bodyPr/>
              <a:p>
                <a:pPr>
                  <a:defRPr/>
                </a:pPr>
                <a:endParaRPr lang="zh-CN" altLang="en-US"/>
              </a:p>
            </p:txBody>
          </p:sp>
          <p:sp>
            <p:nvSpPr>
              <p:cNvPr id="32" name="Text Box 11"/>
              <p:cNvSpPr txBox="1">
                <a:spLocks noChangeArrowheads="1"/>
              </p:cNvSpPr>
              <p:nvPr/>
            </p:nvSpPr>
            <p:spPr bwMode="gray">
              <a:xfrm>
                <a:off x="1153" y="1192"/>
                <a:ext cx="449" cy="543"/>
              </a:xfrm>
              <a:prstGeom prst="rect">
                <a:avLst/>
              </a:prstGeom>
              <a:grp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3.3</a:t>
                </a:r>
                <a:endParaRPr lang="en-US" altLang="zh-CN" sz="2600" b="1">
                  <a:solidFill>
                    <a:schemeClr val="bg1"/>
                  </a:solidFill>
                  <a:ea typeface="汉仪粗宋简" panose="02010609000101010101" pitchFamily="49" charset="-122"/>
                </a:endParaRPr>
              </a:p>
            </p:txBody>
          </p:sp>
        </p:grpSp>
      </p:grpSp>
      <p:sp>
        <p:nvSpPr>
          <p:cNvPr id="35" name="矩形 34"/>
          <p:cNvSpPr/>
          <p:nvPr/>
        </p:nvSpPr>
        <p:spPr>
          <a:xfrm>
            <a:off x="2724468" y="1548130"/>
            <a:ext cx="4881245" cy="583565"/>
          </a:xfrm>
          <a:prstGeom prst="rect">
            <a:avLst/>
          </a:prstGeom>
          <a:noFill/>
          <a:ln>
            <a:noFill/>
          </a:ln>
        </p:spPr>
        <p:txBody>
          <a:bodyPr wrap="none" rtlCol="0" anchor="t">
            <a:spAutoFit/>
          </a:bodyPr>
          <a:p>
            <a:pPr algn="ctr"/>
            <a:r>
              <a:rPr lang="zh-CN"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楷体" panose="02010609060101010101" charset="-122"/>
                <a:ea typeface="楷体" panose="02010609060101010101" charset="-122"/>
                <a:sym typeface="+mn-ea"/>
              </a:rPr>
              <a:t>系统手机端APP的实现效果</a:t>
            </a:r>
            <a:endParaRPr lang="zh-CN"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楷体" panose="02010609060101010101" charset="-122"/>
              <a:ea typeface="楷体" panose="02010609060101010101" charset="-122"/>
              <a:sym typeface="+mn-ea"/>
            </a:endParaRPr>
          </a:p>
        </p:txBody>
      </p:sp>
      <p:sp>
        <p:nvSpPr>
          <p:cNvPr id="3" name="文本框 2"/>
          <p:cNvSpPr txBox="1"/>
          <p:nvPr/>
        </p:nvSpPr>
        <p:spPr>
          <a:xfrm>
            <a:off x="593725" y="2690495"/>
            <a:ext cx="613410" cy="3034665"/>
          </a:xfrm>
          <a:prstGeom prst="rect">
            <a:avLst/>
          </a:prstGeom>
          <a:solidFill>
            <a:schemeClr val="accent6">
              <a:lumMod val="60000"/>
              <a:lumOff val="40000"/>
            </a:schemeClr>
          </a:solidFill>
        </p:spPr>
        <p:txBody>
          <a:bodyPr vert="eaVert" wrap="square" rtlCol="0">
            <a:spAutoFit/>
            <a:scene3d>
              <a:camera prst="orthographicFront"/>
              <a:lightRig rig="soft" dir="t">
                <a:rot lat="0" lon="0" rev="15600000"/>
              </a:lightRig>
            </a:scene3d>
            <a:sp3d extrusionH="57150" prstMaterial="softEdge">
              <a:bevelT w="25400" h="38100"/>
            </a:sp3d>
          </a:bodyPr>
          <a:p>
            <a:pPr algn="ctr"/>
            <a:r>
              <a:rPr lang="zh-CN" altLang="en-US" sz="2800" b="1">
                <a:solidFill>
                  <a:schemeClr val="accent4"/>
                </a:solidFill>
                <a:effectLst/>
                <a:latin typeface="华文新魏" panose="02010800040101010101" charset="-122"/>
                <a:ea typeface="华文新魏" panose="02010800040101010101" charset="-122"/>
              </a:rPr>
              <a:t>登陆与连网界面</a:t>
            </a:r>
            <a:endParaRPr lang="zh-CN" altLang="en-US" sz="2800" b="1">
              <a:solidFill>
                <a:schemeClr val="accent4"/>
              </a:solidFill>
              <a:effectLst/>
              <a:latin typeface="华文新魏" panose="02010800040101010101" charset="-122"/>
              <a:ea typeface="华文新魏" panose="02010800040101010101" charset="-122"/>
            </a:endParaRPr>
          </a:p>
        </p:txBody>
      </p:sp>
      <p:sp>
        <p:nvSpPr>
          <p:cNvPr id="4" name="文本框 3"/>
          <p:cNvSpPr txBox="1"/>
          <p:nvPr/>
        </p:nvSpPr>
        <p:spPr>
          <a:xfrm>
            <a:off x="2094865" y="5567680"/>
            <a:ext cx="1828800"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登陆界面</a:t>
            </a:r>
            <a:endParaRPr lang="zh-CN" altLang="en-US" b="1">
              <a:latin typeface="华文新魏" panose="02010800040101010101" charset="-122"/>
              <a:ea typeface="华文新魏" panose="02010800040101010101" charset="-122"/>
            </a:endParaRPr>
          </a:p>
        </p:txBody>
      </p:sp>
      <p:sp>
        <p:nvSpPr>
          <p:cNvPr id="5" name="文本框 4"/>
          <p:cNvSpPr txBox="1"/>
          <p:nvPr/>
        </p:nvSpPr>
        <p:spPr>
          <a:xfrm>
            <a:off x="5280660" y="5514975"/>
            <a:ext cx="1667510"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连网界面</a:t>
            </a:r>
            <a:endParaRPr lang="zh-CN" altLang="en-US"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6" name="图片 5" descr="3546A2C85E30E27660E357FB631E76B3"/>
          <p:cNvPicPr>
            <a:picLocks noChangeAspect="1"/>
          </p:cNvPicPr>
          <p:nvPr/>
        </p:nvPicPr>
        <p:blipFill>
          <a:blip r:embed="rId2"/>
          <a:stretch>
            <a:fillRect/>
          </a:stretch>
        </p:blipFill>
        <p:spPr>
          <a:xfrm>
            <a:off x="2190115" y="2590800"/>
            <a:ext cx="1812290" cy="2721610"/>
          </a:xfrm>
          <a:prstGeom prst="rect">
            <a:avLst/>
          </a:prstGeom>
        </p:spPr>
      </p:pic>
      <p:pic>
        <p:nvPicPr>
          <p:cNvPr id="7" name="图片 6" descr="6D9AACB05710AA991F1C3B87A87AF30D"/>
          <p:cNvPicPr>
            <a:picLocks noChangeAspect="1"/>
          </p:cNvPicPr>
          <p:nvPr/>
        </p:nvPicPr>
        <p:blipFill>
          <a:blip r:embed="rId3"/>
          <a:stretch>
            <a:fillRect/>
          </a:stretch>
        </p:blipFill>
        <p:spPr>
          <a:xfrm>
            <a:off x="5280660" y="2591435"/>
            <a:ext cx="1894205" cy="27209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7"/>
                                        </p:tgtEl>
                                      </p:cBhvr>
                                    </p:animEffect>
                                    <p:animScale>
                                      <p:cBhvr>
                                        <p:cTn id="7"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grpSp>
        <p:nvGrpSpPr>
          <p:cNvPr id="27" name="Group 6"/>
          <p:cNvGrpSpPr/>
          <p:nvPr/>
        </p:nvGrpSpPr>
        <p:grpSpPr bwMode="auto">
          <a:xfrm>
            <a:off x="744220" y="1381760"/>
            <a:ext cx="7656195" cy="824785"/>
            <a:chOff x="912" y="1008"/>
            <a:chExt cx="3984" cy="912"/>
          </a:xfrm>
          <a:gradFill>
            <a:gsLst>
              <a:gs pos="0">
                <a:srgbClr val="14CD68"/>
              </a:gs>
              <a:gs pos="100000">
                <a:srgbClr val="035C7D"/>
              </a:gs>
            </a:gsLst>
            <a:lin ang="2700000" scaled="0"/>
          </a:gradFill>
        </p:grpSpPr>
        <p:sp>
          <p:nvSpPr>
            <p:cNvPr id="28" name="AutoShape 7"/>
            <p:cNvSpPr>
              <a:spLocks noChangeArrowheads="1"/>
            </p:cNvSpPr>
            <p:nvPr/>
          </p:nvSpPr>
          <p:spPr bwMode="gray">
            <a:xfrm>
              <a:off x="912" y="1008"/>
              <a:ext cx="3984" cy="912"/>
            </a:xfrm>
            <a:prstGeom prst="roundRect">
              <a:avLst>
                <a:gd name="adj" fmla="val 10889"/>
              </a:avLst>
            </a:prstGeom>
            <a:grp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29" name="Group 8"/>
            <p:cNvGrpSpPr/>
            <p:nvPr/>
          </p:nvGrpSpPr>
          <p:grpSpPr bwMode="auto">
            <a:xfrm>
              <a:off x="999" y="1092"/>
              <a:ext cx="768" cy="746"/>
              <a:chOff x="999" y="1092"/>
              <a:chExt cx="768" cy="746"/>
            </a:xfrm>
            <a:grpFill/>
          </p:grpSpPr>
          <p:sp>
            <p:nvSpPr>
              <p:cNvPr id="30" name="AutoShape 9"/>
              <p:cNvSpPr>
                <a:spLocks noChangeArrowheads="1"/>
              </p:cNvSpPr>
              <p:nvPr/>
            </p:nvSpPr>
            <p:spPr bwMode="gray">
              <a:xfrm>
                <a:off x="999" y="1092"/>
                <a:ext cx="768" cy="746"/>
              </a:xfrm>
              <a:prstGeom prst="roundRect">
                <a:avLst>
                  <a:gd name="adj" fmla="val 11921"/>
                </a:avLst>
              </a:prstGeom>
              <a:gradFill>
                <a:gsLst>
                  <a:gs pos="0">
                    <a:srgbClr val="FECF40"/>
                  </a:gs>
                  <a:gs pos="100000">
                    <a:srgbClr val="846C21"/>
                  </a:gs>
                </a:gsLst>
                <a:lin ang="2700000" scaled="0"/>
              </a:gradFill>
              <a:ln w="38100">
                <a:solidFill>
                  <a:schemeClr val="bg1"/>
                </a:solidFill>
                <a:round/>
              </a:ln>
            </p:spPr>
            <p:txBody>
              <a:bodyPr wrap="none" anchor="ctr"/>
              <a:p>
                <a:endParaRPr lang="zh-CN" altLang="en-US"/>
              </a:p>
            </p:txBody>
          </p:sp>
          <p:sp>
            <p:nvSpPr>
              <p:cNvPr id="31" name="Freeform 10"/>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pFill/>
              <a:ln w="0">
                <a:noFill/>
                <a:prstDash val="solid"/>
                <a:round/>
              </a:ln>
            </p:spPr>
            <p:txBody>
              <a:bodyPr/>
              <a:p>
                <a:pPr>
                  <a:defRPr/>
                </a:pPr>
                <a:endParaRPr lang="zh-CN" altLang="en-US"/>
              </a:p>
            </p:txBody>
          </p:sp>
          <p:sp>
            <p:nvSpPr>
              <p:cNvPr id="32" name="Text Box 11"/>
              <p:cNvSpPr txBox="1">
                <a:spLocks noChangeArrowheads="1"/>
              </p:cNvSpPr>
              <p:nvPr/>
            </p:nvSpPr>
            <p:spPr bwMode="gray">
              <a:xfrm>
                <a:off x="1153" y="1192"/>
                <a:ext cx="449" cy="543"/>
              </a:xfrm>
              <a:prstGeom prst="rect">
                <a:avLst/>
              </a:prstGeom>
              <a:grp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3.3</a:t>
                </a:r>
                <a:endParaRPr lang="en-US" altLang="zh-CN" sz="2600" b="1">
                  <a:solidFill>
                    <a:schemeClr val="bg1"/>
                  </a:solidFill>
                  <a:ea typeface="汉仪粗宋简" panose="02010609000101010101" pitchFamily="49" charset="-122"/>
                </a:endParaRPr>
              </a:p>
            </p:txBody>
          </p:sp>
        </p:grpSp>
      </p:grpSp>
      <p:sp>
        <p:nvSpPr>
          <p:cNvPr id="35" name="矩形 34"/>
          <p:cNvSpPr/>
          <p:nvPr/>
        </p:nvSpPr>
        <p:spPr>
          <a:xfrm>
            <a:off x="2724468" y="1548130"/>
            <a:ext cx="4881245" cy="583565"/>
          </a:xfrm>
          <a:prstGeom prst="rect">
            <a:avLst/>
          </a:prstGeom>
          <a:noFill/>
          <a:ln>
            <a:noFill/>
          </a:ln>
        </p:spPr>
        <p:txBody>
          <a:bodyPr wrap="none" rtlCol="0" anchor="t">
            <a:spAutoFit/>
          </a:bodyPr>
          <a:p>
            <a:pPr algn="ctr"/>
            <a:r>
              <a:rPr lang="zh-CN"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楷体" panose="02010609060101010101" charset="-122"/>
                <a:ea typeface="楷体" panose="02010609060101010101" charset="-122"/>
                <a:sym typeface="+mn-ea"/>
              </a:rPr>
              <a:t>系统手机端APP的实现效果</a:t>
            </a:r>
            <a:endParaRPr lang="zh-CN"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楷体" panose="02010609060101010101" charset="-122"/>
              <a:ea typeface="楷体" panose="02010609060101010101" charset="-122"/>
              <a:sym typeface="+mn-ea"/>
            </a:endParaRPr>
          </a:p>
        </p:txBody>
      </p:sp>
      <p:sp>
        <p:nvSpPr>
          <p:cNvPr id="6" name="文本框 5"/>
          <p:cNvSpPr txBox="1"/>
          <p:nvPr/>
        </p:nvSpPr>
        <p:spPr>
          <a:xfrm>
            <a:off x="1344295" y="5725160"/>
            <a:ext cx="1715135" cy="368300"/>
          </a:xfrm>
          <a:prstGeom prst="rect">
            <a:avLst/>
          </a:prstGeom>
          <a:noFill/>
        </p:spPr>
        <p:txBody>
          <a:bodyPr wrap="square" rtlCol="0">
            <a:spAutoFit/>
          </a:bodyPr>
          <a:p>
            <a:r>
              <a:rPr lang="zh-CN" altLang="en-US" b="1">
                <a:latin typeface="华文新魏" panose="02010800040101010101" charset="-122"/>
                <a:ea typeface="华文新魏" panose="02010800040101010101" charset="-122"/>
              </a:rPr>
              <a:t>环境检测界面</a:t>
            </a:r>
            <a:endParaRPr lang="zh-CN" altLang="en-US" b="1">
              <a:latin typeface="华文新魏" panose="02010800040101010101" charset="-122"/>
              <a:ea typeface="华文新魏" panose="02010800040101010101" charset="-122"/>
            </a:endParaRPr>
          </a:p>
        </p:txBody>
      </p:sp>
      <p:sp>
        <p:nvSpPr>
          <p:cNvPr id="7" name="文本框 6"/>
          <p:cNvSpPr txBox="1"/>
          <p:nvPr/>
        </p:nvSpPr>
        <p:spPr>
          <a:xfrm>
            <a:off x="3923665" y="5725160"/>
            <a:ext cx="1871345" cy="368300"/>
          </a:xfrm>
          <a:prstGeom prst="rect">
            <a:avLst/>
          </a:prstGeom>
          <a:noFill/>
        </p:spPr>
        <p:txBody>
          <a:bodyPr wrap="square" rtlCol="0">
            <a:spAutoFit/>
          </a:bodyPr>
          <a:p>
            <a:r>
              <a:rPr lang="zh-CN" altLang="en-US" b="1">
                <a:latin typeface="华文新魏" panose="02010800040101010101" charset="-122"/>
                <a:ea typeface="华文新魏" panose="02010800040101010101" charset="-122"/>
              </a:rPr>
              <a:t>安防检测界面</a:t>
            </a:r>
            <a:endParaRPr lang="zh-CN" altLang="en-US" b="1">
              <a:latin typeface="华文新魏" panose="02010800040101010101" charset="-122"/>
              <a:ea typeface="华文新魏" panose="02010800040101010101" charset="-122"/>
            </a:endParaRPr>
          </a:p>
        </p:txBody>
      </p:sp>
      <p:sp>
        <p:nvSpPr>
          <p:cNvPr id="8" name="文本框 7"/>
          <p:cNvSpPr txBox="1"/>
          <p:nvPr/>
        </p:nvSpPr>
        <p:spPr>
          <a:xfrm>
            <a:off x="6372860" y="5751830"/>
            <a:ext cx="2159635" cy="368300"/>
          </a:xfrm>
          <a:prstGeom prst="rect">
            <a:avLst/>
          </a:prstGeom>
          <a:noFill/>
        </p:spPr>
        <p:txBody>
          <a:bodyPr wrap="square" rtlCol="0">
            <a:spAutoFit/>
          </a:bodyPr>
          <a:p>
            <a:r>
              <a:rPr lang="zh-CN" altLang="en-US" b="1">
                <a:latin typeface="华文新魏" panose="02010800040101010101" charset="-122"/>
                <a:ea typeface="华文新魏" panose="02010800040101010101" charset="-122"/>
              </a:rPr>
              <a:t>人员安全检测界面</a:t>
            </a:r>
            <a:endParaRPr lang="zh-CN" altLang="en-US" b="1">
              <a:latin typeface="华文新魏" panose="02010800040101010101" charset="-122"/>
              <a:ea typeface="华文新魏" panose="02010800040101010101" charset="-122"/>
            </a:endParaRPr>
          </a:p>
        </p:txBody>
      </p:sp>
      <p:sp>
        <p:nvSpPr>
          <p:cNvPr id="9" name="文本框 8"/>
          <p:cNvSpPr txBox="1"/>
          <p:nvPr/>
        </p:nvSpPr>
        <p:spPr>
          <a:xfrm>
            <a:off x="381635" y="2816225"/>
            <a:ext cx="529590" cy="2676525"/>
          </a:xfrm>
          <a:prstGeom prst="rect">
            <a:avLst/>
          </a:prstGeom>
          <a:solidFill>
            <a:schemeClr val="accent4">
              <a:lumMod val="60000"/>
              <a:lumOff val="40000"/>
            </a:schemeClr>
          </a:solidFill>
        </p:spPr>
        <p:txBody>
          <a:bodyPr wrap="square" rtlCol="0">
            <a:spAutoFit/>
          </a:bodyPr>
          <a:p>
            <a:r>
              <a:rPr lang="zh-CN" altLang="en-US" sz="2800">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rPr>
              <a:t>功能显示界面</a:t>
            </a:r>
            <a:endParaRPr lang="zh-CN" altLang="en-US" sz="2800">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3" name="图片 2" descr="F963B6F64A3203A54D4FD372CA123541"/>
          <p:cNvPicPr>
            <a:picLocks noChangeAspect="1"/>
          </p:cNvPicPr>
          <p:nvPr/>
        </p:nvPicPr>
        <p:blipFill>
          <a:blip r:embed="rId2"/>
          <a:stretch>
            <a:fillRect/>
          </a:stretch>
        </p:blipFill>
        <p:spPr>
          <a:xfrm>
            <a:off x="3831590" y="2723515"/>
            <a:ext cx="1889760" cy="2862580"/>
          </a:xfrm>
          <a:prstGeom prst="rect">
            <a:avLst/>
          </a:prstGeom>
        </p:spPr>
      </p:pic>
      <p:pic>
        <p:nvPicPr>
          <p:cNvPr id="4" name="图片 3" descr="753D2C44F9681443137066344C5E168D"/>
          <p:cNvPicPr>
            <a:picLocks noChangeAspect="1"/>
          </p:cNvPicPr>
          <p:nvPr/>
        </p:nvPicPr>
        <p:blipFill>
          <a:blip r:embed="rId3"/>
          <a:stretch>
            <a:fillRect/>
          </a:stretch>
        </p:blipFill>
        <p:spPr>
          <a:xfrm>
            <a:off x="1543050" y="2722880"/>
            <a:ext cx="1749425" cy="2862580"/>
          </a:xfrm>
          <a:prstGeom prst="rect">
            <a:avLst/>
          </a:prstGeom>
        </p:spPr>
      </p:pic>
      <p:pic>
        <p:nvPicPr>
          <p:cNvPr id="5" name="图片 4" descr="86BC67963A8893BC729155341200E949"/>
          <p:cNvPicPr>
            <a:picLocks noChangeAspect="1"/>
          </p:cNvPicPr>
          <p:nvPr/>
        </p:nvPicPr>
        <p:blipFill>
          <a:blip r:embed="rId4"/>
          <a:stretch>
            <a:fillRect/>
          </a:stretch>
        </p:blipFill>
        <p:spPr>
          <a:xfrm>
            <a:off x="6513830" y="2700655"/>
            <a:ext cx="1877060" cy="29063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7"/>
                                        </p:tgtEl>
                                      </p:cBhvr>
                                    </p:animEffect>
                                    <p:animScale>
                                      <p:cBhvr>
                                        <p:cTn id="7"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3" name="图片 37"/>
          <p:cNvPicPr>
            <a:picLocks noChangeAspect="1"/>
          </p:cNvPicPr>
          <p:nvPr/>
        </p:nvPicPr>
        <p:blipFill>
          <a:blip r:embed="rId2"/>
          <a:stretch>
            <a:fillRect/>
          </a:stretch>
        </p:blipFill>
        <p:spPr>
          <a:xfrm>
            <a:off x="1830705" y="1853565"/>
            <a:ext cx="6793865" cy="3969385"/>
          </a:xfrm>
          <a:prstGeom prst="rect">
            <a:avLst/>
          </a:prstGeom>
          <a:noFill/>
          <a:ln w="9525">
            <a:noFill/>
          </a:ln>
        </p:spPr>
      </p:pic>
      <p:sp>
        <p:nvSpPr>
          <p:cNvPr id="4" name="文本框 3"/>
          <p:cNvSpPr txBox="1"/>
          <p:nvPr/>
        </p:nvSpPr>
        <p:spPr>
          <a:xfrm>
            <a:off x="287020" y="1790065"/>
            <a:ext cx="1044575" cy="3439160"/>
          </a:xfrm>
          <a:prstGeom prst="rect">
            <a:avLst/>
          </a:prstGeom>
          <a:solidFill>
            <a:schemeClr val="accent6">
              <a:lumMod val="60000"/>
              <a:lumOff val="40000"/>
            </a:schemeClr>
          </a:solidFill>
        </p:spPr>
        <p:txBody>
          <a:bodyPr vert="eaVert" wrap="square" rtlCol="0">
            <a:spAutoFit/>
          </a:bodyPr>
          <a:p>
            <a:r>
              <a:rPr lang="zh-CN" altLang="en-US" sz="2800">
                <a:ln w="22225">
                  <a:solidFill>
                    <a:schemeClr val="accent2"/>
                  </a:solidFill>
                  <a:prstDash val="solid"/>
                </a:ln>
                <a:solidFill>
                  <a:schemeClr val="accent2">
                    <a:lumMod val="40000"/>
                    <a:lumOff val="60000"/>
                  </a:schemeClr>
                </a:solidFill>
                <a:latin typeface="华文新魏" panose="02010800040101010101" charset="-122"/>
                <a:ea typeface="华文新魏" panose="02010800040101010101" charset="-122"/>
                <a:sym typeface="+mn-ea"/>
              </a:rPr>
              <a:t>手机端家庭基本环境参数监测的实现效果</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17410" name="Rectangle 3"/>
          <p:cNvSpPr txBox="1">
            <a:spLocks noChangeArrowheads="1"/>
          </p:cNvSpPr>
          <p:nvPr/>
        </p:nvSpPr>
        <p:spPr bwMode="auto">
          <a:xfrm>
            <a:off x="571500" y="6000750"/>
            <a:ext cx="5329238" cy="857250"/>
          </a:xfrm>
          <a:prstGeom prst="rect">
            <a:avLst/>
          </a:prstGeom>
          <a:noFill/>
          <a:ln w="9525">
            <a:noFill/>
            <a:miter lim="800000"/>
          </a:ln>
        </p:spPr>
        <p:txBody>
          <a:bodyPr/>
          <a:lstStyle/>
          <a:p>
            <a:pPr marL="0" indent="0">
              <a:spcBef>
                <a:spcPct val="20000"/>
              </a:spcBef>
              <a:buFont typeface="Arial" panose="020B0604020202020204" pitchFamily="34" charset="0"/>
              <a:buNone/>
            </a:pPr>
            <a:endParaRPr lang="en-US" altLang="zh-CN" sz="3200">
              <a:solidFill>
                <a:srgbClr val="FFFFFF"/>
              </a:solidFill>
              <a:ea typeface="汉仪粗宋简" panose="02010609000101010101" pitchFamily="49" charset="-122"/>
            </a:endParaRPr>
          </a:p>
        </p:txBody>
      </p:sp>
      <p:sp>
        <p:nvSpPr>
          <p:cNvPr id="6" name="标题 1"/>
          <p:cNvSpPr txBox="1"/>
          <p:nvPr/>
        </p:nvSpPr>
        <p:spPr bwMode="auto">
          <a:xfrm>
            <a:off x="4897438" y="188913"/>
            <a:ext cx="4643437" cy="1027112"/>
          </a:xfrm>
          <a:prstGeom prst="rect">
            <a:avLst/>
          </a:prstGeom>
          <a:noFill/>
          <a:ln w="9525">
            <a:noFill/>
            <a:miter lim="800000"/>
          </a:ln>
          <a:effectLst>
            <a:outerShdw dist="35921" dir="2700000" algn="ctr" rotWithShape="0">
              <a:schemeClr val="tx1"/>
            </a:outerShdw>
          </a:effectLst>
        </p:spPr>
        <p:txBody>
          <a:bodyPr anchor="ctr"/>
          <a:lstStyle/>
          <a:p>
            <a:pPr algn="ctr">
              <a:defRPr/>
            </a:pPr>
            <a:endParaRPr lang="zh-CN" altLang="en-US" sz="4000" b="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矩形 2"/>
          <p:cNvSpPr/>
          <p:nvPr/>
        </p:nvSpPr>
        <p:spPr>
          <a:xfrm>
            <a:off x="3125470" y="189230"/>
            <a:ext cx="6124575" cy="645160"/>
          </a:xfrm>
          <a:prstGeom prst="rect">
            <a:avLst/>
          </a:prstGeom>
          <a:noFill/>
          <a:ln>
            <a:noFill/>
          </a:ln>
        </p:spPr>
        <p:txBody>
          <a:bodyPr wrap="square" rtlCol="0" anchor="t">
            <a:spAutoFit/>
          </a:bodyPr>
          <a:p>
            <a:pPr algn="ctr"/>
            <a:r>
              <a:rPr lang="en-US" altLang="zh-CN" sz="3600" b="1" i="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1.  特色与创新</a:t>
            </a:r>
            <a:endParaRPr lang="en-US" altLang="zh-CN" sz="3600" b="1" i="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pSp>
        <p:nvGrpSpPr>
          <p:cNvPr id="28" name="Group 2"/>
          <p:cNvGrpSpPr/>
          <p:nvPr/>
        </p:nvGrpSpPr>
        <p:grpSpPr bwMode="auto">
          <a:xfrm>
            <a:off x="1355090" y="1819910"/>
            <a:ext cx="762000" cy="665163"/>
            <a:chOff x="1110" y="2656"/>
            <a:chExt cx="1549" cy="1351"/>
          </a:xfrm>
        </p:grpSpPr>
        <p:sp>
          <p:nvSpPr>
            <p:cNvPr id="2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sp>
          <p:nvSpPr>
            <p:cNvPr id="3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sp>
          <p:nvSpPr>
            <p:cNvPr id="31" name="AutoShape 5"/>
            <p:cNvSpPr>
              <a:spLocks noChangeArrowheads="1"/>
            </p:cNvSpPr>
            <p:nvPr/>
          </p:nvSpPr>
          <p:spPr bwMode="gray">
            <a:xfrm>
              <a:off x="1200" y="2736"/>
              <a:ext cx="1350" cy="1168"/>
            </a:xfrm>
            <a:prstGeom prst="hexagon">
              <a:avLst>
                <a:gd name="adj" fmla="val 28896"/>
                <a:gd name="vf" fmla="val 115470"/>
              </a:avLst>
            </a:prstGeom>
            <a:gradFill rotWithShape="1">
              <a:gsLst>
                <a:gs pos="0">
                  <a:srgbClr val="2885DA">
                    <a:gamma/>
                    <a:shade val="46275"/>
                    <a:invGamma/>
                  </a:srgbClr>
                </a:gs>
                <a:gs pos="100000">
                  <a:srgbClr val="2885DA"/>
                </a:gs>
              </a:gsLst>
              <a:lin ang="2700000" scaled="1"/>
            </a:gradFill>
            <a:ln w="9525">
              <a:solidFill>
                <a:srgbClr val="365164"/>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grpSp>
      <p:grpSp>
        <p:nvGrpSpPr>
          <p:cNvPr id="20" name="Group 23"/>
          <p:cNvGrpSpPr/>
          <p:nvPr/>
        </p:nvGrpSpPr>
        <p:grpSpPr bwMode="auto">
          <a:xfrm>
            <a:off x="2361883" y="2434590"/>
            <a:ext cx="5189537" cy="2892425"/>
            <a:chOff x="1425" y="1346"/>
            <a:chExt cx="3031" cy="1822"/>
          </a:xfrm>
        </p:grpSpPr>
        <p:sp>
          <p:nvSpPr>
            <p:cNvPr id="4" name="Line 24"/>
            <p:cNvSpPr>
              <a:spLocks noChangeShapeType="1"/>
            </p:cNvSpPr>
            <p:nvPr/>
          </p:nvSpPr>
          <p:spPr bwMode="auto">
            <a:xfrm>
              <a:off x="1428" y="1346"/>
              <a:ext cx="3024" cy="0"/>
            </a:xfrm>
            <a:prstGeom prst="line">
              <a:avLst/>
            </a:prstGeom>
            <a:noFill/>
            <a:ln w="25400">
              <a:solidFill>
                <a:srgbClr val="000000"/>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sp>
          <p:nvSpPr>
            <p:cNvPr id="22" name="Line 25"/>
            <p:cNvSpPr>
              <a:spLocks noChangeShapeType="1"/>
            </p:cNvSpPr>
            <p:nvPr/>
          </p:nvSpPr>
          <p:spPr bwMode="auto">
            <a:xfrm>
              <a:off x="1428" y="1959"/>
              <a:ext cx="3024" cy="0"/>
            </a:xfrm>
            <a:prstGeom prst="line">
              <a:avLst/>
            </a:prstGeom>
            <a:noFill/>
            <a:ln w="25400">
              <a:solidFill>
                <a:srgbClr val="000000"/>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sp>
          <p:nvSpPr>
            <p:cNvPr id="23" name="Line 26"/>
            <p:cNvSpPr>
              <a:spLocks noChangeShapeType="1"/>
            </p:cNvSpPr>
            <p:nvPr/>
          </p:nvSpPr>
          <p:spPr bwMode="auto">
            <a:xfrm>
              <a:off x="1425" y="2570"/>
              <a:ext cx="3024" cy="0"/>
            </a:xfrm>
            <a:prstGeom prst="line">
              <a:avLst/>
            </a:prstGeom>
            <a:noFill/>
            <a:ln w="25400">
              <a:solidFill>
                <a:srgbClr val="000000"/>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sp>
          <p:nvSpPr>
            <p:cNvPr id="24" name="Line 27"/>
            <p:cNvSpPr>
              <a:spLocks noChangeShapeType="1"/>
            </p:cNvSpPr>
            <p:nvPr/>
          </p:nvSpPr>
          <p:spPr bwMode="auto">
            <a:xfrm>
              <a:off x="1432" y="3168"/>
              <a:ext cx="3024" cy="0"/>
            </a:xfrm>
            <a:prstGeom prst="line">
              <a:avLst/>
            </a:prstGeom>
            <a:noFill/>
            <a:ln w="25400">
              <a:solidFill>
                <a:srgbClr val="000000"/>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grpSp>
      <p:grpSp>
        <p:nvGrpSpPr>
          <p:cNvPr id="5" name="Group 2"/>
          <p:cNvGrpSpPr/>
          <p:nvPr/>
        </p:nvGrpSpPr>
        <p:grpSpPr bwMode="auto">
          <a:xfrm>
            <a:off x="1347470" y="2860040"/>
            <a:ext cx="762000" cy="665163"/>
            <a:chOff x="1110" y="2656"/>
            <a:chExt cx="1549" cy="1351"/>
          </a:xfrm>
          <a:solidFill>
            <a:schemeClr val="accent6"/>
          </a:solidFill>
        </p:grpSpPr>
        <p:sp>
          <p:nvSpPr>
            <p:cNvPr id="8" name="AutoShape 3"/>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sp>
          <p:nvSpPr>
            <p:cNvPr id="9" name="AutoShape 4"/>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sp>
          <p:nvSpPr>
            <p:cNvPr id="10" name="AutoShape 5"/>
            <p:cNvSpPr>
              <a:spLocks noChangeArrowheads="1"/>
            </p:cNvSpPr>
            <p:nvPr/>
          </p:nvSpPr>
          <p:spPr bwMode="gray">
            <a:xfrm>
              <a:off x="1200" y="2736"/>
              <a:ext cx="1350" cy="1168"/>
            </a:xfrm>
            <a:prstGeom prst="hexagon">
              <a:avLst>
                <a:gd name="adj" fmla="val 28896"/>
                <a:gd name="vf" fmla="val 115470"/>
              </a:avLst>
            </a:prstGeom>
            <a:grpFill/>
            <a:ln w="9525">
              <a:solidFill>
                <a:srgbClr val="365164"/>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grpSp>
      <p:grpSp>
        <p:nvGrpSpPr>
          <p:cNvPr id="11" name="Group 2"/>
          <p:cNvGrpSpPr/>
          <p:nvPr/>
        </p:nvGrpSpPr>
        <p:grpSpPr bwMode="auto">
          <a:xfrm>
            <a:off x="1347470" y="3763010"/>
            <a:ext cx="762000" cy="665163"/>
            <a:chOff x="1110" y="2656"/>
            <a:chExt cx="1549" cy="1351"/>
          </a:xfrm>
          <a:gradFill>
            <a:gsLst>
              <a:gs pos="0">
                <a:srgbClr val="FBFB11"/>
              </a:gs>
              <a:gs pos="100000">
                <a:srgbClr val="838309"/>
              </a:gs>
            </a:gsLst>
            <a:lin ang="5400000" scaled="0"/>
          </a:gradFill>
        </p:grpSpPr>
        <p:sp>
          <p:nvSpPr>
            <p:cNvPr id="12" name="AutoShape 3"/>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sp>
          <p:nvSpPr>
            <p:cNvPr id="13" name="AutoShape 4"/>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sp>
          <p:nvSpPr>
            <p:cNvPr id="14" name="AutoShape 5"/>
            <p:cNvSpPr>
              <a:spLocks noChangeArrowheads="1"/>
            </p:cNvSpPr>
            <p:nvPr/>
          </p:nvSpPr>
          <p:spPr bwMode="gray">
            <a:xfrm>
              <a:off x="1200" y="2736"/>
              <a:ext cx="1350" cy="1168"/>
            </a:xfrm>
            <a:prstGeom prst="hexagon">
              <a:avLst>
                <a:gd name="adj" fmla="val 28896"/>
                <a:gd name="vf" fmla="val 115470"/>
              </a:avLst>
            </a:prstGeom>
            <a:grpFill/>
            <a:ln w="9525">
              <a:solidFill>
                <a:srgbClr val="365164"/>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grpSp>
      <p:grpSp>
        <p:nvGrpSpPr>
          <p:cNvPr id="15" name="Group 2"/>
          <p:cNvGrpSpPr/>
          <p:nvPr/>
        </p:nvGrpSpPr>
        <p:grpSpPr bwMode="auto">
          <a:xfrm>
            <a:off x="1355090" y="4739005"/>
            <a:ext cx="762000" cy="636905"/>
            <a:chOff x="1110" y="2656"/>
            <a:chExt cx="1549" cy="1351"/>
          </a:xfrm>
          <a:gradFill>
            <a:gsLst>
              <a:gs pos="0">
                <a:srgbClr val="14CD68"/>
              </a:gs>
              <a:gs pos="100000">
                <a:srgbClr val="0B6E38"/>
              </a:gs>
            </a:gsLst>
            <a:lin ang="5400000" scaled="0"/>
          </a:gradFill>
        </p:grpSpPr>
        <p:sp>
          <p:nvSpPr>
            <p:cNvPr id="16" name="AutoShape 3"/>
            <p:cNvSpPr>
              <a:spLocks noChangeArrowheads="1"/>
            </p:cNvSpPr>
            <p:nvPr/>
          </p:nvSpPr>
          <p:spPr bwMode="gray">
            <a:xfrm>
              <a:off x="1123"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sp>
          <p:nvSpPr>
            <p:cNvPr id="17" name="AutoShape 4"/>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sp>
          <p:nvSpPr>
            <p:cNvPr id="18" name="AutoShape 5"/>
            <p:cNvSpPr>
              <a:spLocks noChangeArrowheads="1"/>
            </p:cNvSpPr>
            <p:nvPr/>
          </p:nvSpPr>
          <p:spPr bwMode="gray">
            <a:xfrm>
              <a:off x="1200" y="2736"/>
              <a:ext cx="1350" cy="1168"/>
            </a:xfrm>
            <a:prstGeom prst="hexagon">
              <a:avLst>
                <a:gd name="adj" fmla="val 28896"/>
                <a:gd name="vf" fmla="val 115470"/>
              </a:avLst>
            </a:prstGeom>
            <a:grpFill/>
            <a:ln w="9525">
              <a:solidFill>
                <a:srgbClr val="365164"/>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p>
              <a:pPr fontAlgn="base">
                <a:spcBef>
                  <a:spcPct val="0"/>
                </a:spcBef>
                <a:spcAft>
                  <a:spcPct val="0"/>
                </a:spcAft>
              </a:pPr>
              <a:endParaRPr lang="zh-CN" altLang="en-US" smtClean="0">
                <a:solidFill>
                  <a:srgbClr val="2B166E"/>
                </a:solidFill>
                <a:latin typeface="Arial" panose="020B0604020202020204" pitchFamily="34" charset="0"/>
              </a:endParaRPr>
            </a:p>
          </p:txBody>
        </p:sp>
      </p:grpSp>
      <p:sp>
        <p:nvSpPr>
          <p:cNvPr id="21" name="文本框 20"/>
          <p:cNvSpPr txBox="1"/>
          <p:nvPr/>
        </p:nvSpPr>
        <p:spPr>
          <a:xfrm>
            <a:off x="1607185" y="1928495"/>
            <a:ext cx="264795" cy="460375"/>
          </a:xfrm>
          <a:prstGeom prst="rect">
            <a:avLst/>
          </a:prstGeom>
          <a:noFill/>
        </p:spPr>
        <p:txBody>
          <a:bodyPr wrap="square" rtlCol="0">
            <a:spAutoFit/>
          </a:bodyPr>
          <a:p>
            <a:r>
              <a:rPr lang="en-US" altLang="zh-CN" sz="2400" b="1">
                <a:solidFill>
                  <a:srgbClr val="FFFFFF"/>
                </a:solidFill>
                <a:uFillTx/>
                <a:latin typeface="华文新魏" panose="02010800040101010101" charset="-122"/>
                <a:ea typeface="华文新魏" panose="02010800040101010101" charset="-122"/>
                <a:sym typeface="+mn-ea"/>
              </a:rPr>
              <a:t>1</a:t>
            </a:r>
            <a:endParaRPr lang="en-US" altLang="zh-CN" sz="2400" b="1">
              <a:solidFill>
                <a:srgbClr val="FFFFFF"/>
              </a:solidFill>
              <a:uFillTx/>
              <a:latin typeface="华文新魏" panose="02010800040101010101" charset="-122"/>
              <a:ea typeface="华文新魏" panose="02010800040101010101" charset="-122"/>
              <a:sym typeface="+mn-ea"/>
            </a:endParaRPr>
          </a:p>
        </p:txBody>
      </p:sp>
      <p:sp>
        <p:nvSpPr>
          <p:cNvPr id="25" name="文本框 24"/>
          <p:cNvSpPr txBox="1"/>
          <p:nvPr/>
        </p:nvSpPr>
        <p:spPr>
          <a:xfrm>
            <a:off x="1535430" y="2967990"/>
            <a:ext cx="336550" cy="460375"/>
          </a:xfrm>
          <a:prstGeom prst="rect">
            <a:avLst/>
          </a:prstGeom>
          <a:noFill/>
        </p:spPr>
        <p:txBody>
          <a:bodyPr wrap="square" rtlCol="0">
            <a:spAutoFit/>
          </a:bodyPr>
          <a:p>
            <a:r>
              <a:rPr lang="en-US" altLang="zh-CN" sz="2400" b="1">
                <a:solidFill>
                  <a:srgbClr val="FFFFFF"/>
                </a:solidFill>
                <a:uFillTx/>
                <a:latin typeface="华文新魏" panose="02010800040101010101" charset="-122"/>
                <a:ea typeface="华文新魏" panose="02010800040101010101" charset="-122"/>
              </a:rPr>
              <a:t>2</a:t>
            </a:r>
            <a:endParaRPr lang="en-US" altLang="zh-CN"/>
          </a:p>
        </p:txBody>
      </p:sp>
      <p:sp>
        <p:nvSpPr>
          <p:cNvPr id="26" name="文本框 25"/>
          <p:cNvSpPr txBox="1"/>
          <p:nvPr/>
        </p:nvSpPr>
        <p:spPr>
          <a:xfrm>
            <a:off x="1535430" y="3917315"/>
            <a:ext cx="336550" cy="460375"/>
          </a:xfrm>
          <a:prstGeom prst="rect">
            <a:avLst/>
          </a:prstGeom>
          <a:noFill/>
        </p:spPr>
        <p:txBody>
          <a:bodyPr wrap="square" rtlCol="0">
            <a:spAutoFit/>
          </a:bodyPr>
          <a:p>
            <a:r>
              <a:rPr lang="en-US" altLang="zh-CN" sz="2400" b="1">
                <a:solidFill>
                  <a:srgbClr val="FFFFFF"/>
                </a:solidFill>
                <a:uFillTx/>
                <a:latin typeface="华文新魏" panose="02010800040101010101" charset="-122"/>
                <a:ea typeface="华文新魏" panose="02010800040101010101" charset="-122"/>
              </a:rPr>
              <a:t>3</a:t>
            </a:r>
            <a:endParaRPr lang="en-US" altLang="zh-CN"/>
          </a:p>
        </p:txBody>
      </p:sp>
      <p:sp>
        <p:nvSpPr>
          <p:cNvPr id="27" name="文本框 26"/>
          <p:cNvSpPr txBox="1"/>
          <p:nvPr/>
        </p:nvSpPr>
        <p:spPr>
          <a:xfrm>
            <a:off x="1508760" y="4832985"/>
            <a:ext cx="389255" cy="460375"/>
          </a:xfrm>
          <a:prstGeom prst="rect">
            <a:avLst/>
          </a:prstGeom>
          <a:noFill/>
        </p:spPr>
        <p:txBody>
          <a:bodyPr wrap="square" rtlCol="0">
            <a:spAutoFit/>
          </a:bodyPr>
          <a:p>
            <a:r>
              <a:rPr lang="en-US" altLang="zh-CN" sz="2400" b="1">
                <a:solidFill>
                  <a:srgbClr val="FFFFFF"/>
                </a:solidFill>
                <a:uFillTx/>
                <a:latin typeface="华文新魏" panose="02010800040101010101" charset="-122"/>
                <a:ea typeface="华文新魏" panose="02010800040101010101" charset="-122"/>
              </a:rPr>
              <a:t>4</a:t>
            </a:r>
            <a:endParaRPr lang="en-US" altLang="zh-CN"/>
          </a:p>
        </p:txBody>
      </p:sp>
      <p:sp>
        <p:nvSpPr>
          <p:cNvPr id="36" name="矩形 35"/>
          <p:cNvSpPr/>
          <p:nvPr/>
        </p:nvSpPr>
        <p:spPr>
          <a:xfrm>
            <a:off x="2188210" y="1916430"/>
            <a:ext cx="5680710" cy="460375"/>
          </a:xfrm>
          <a:prstGeom prst="rect">
            <a:avLst/>
          </a:prstGeom>
          <a:noFill/>
          <a:ln>
            <a:noFill/>
          </a:ln>
        </p:spPr>
        <p:txBody>
          <a:bodyPr wrap="none" rtlCol="0" anchor="t">
            <a:spAutoFit/>
          </a:bodyPr>
          <a:p>
            <a:pPr algn="ctr"/>
            <a:r>
              <a:rPr lang="zh-CN" altLang="zh-CN" sz="2400" b="1">
                <a:solidFill>
                  <a:schemeClr val="accent1"/>
                </a:solidFill>
                <a:effectLst>
                  <a:outerShdw blurRad="38100" dist="25400" dir="5400000" algn="ctr" rotWithShape="0">
                    <a:srgbClr val="6E747A">
                      <a:alpha val="43000"/>
                    </a:srgbClr>
                  </a:outerShdw>
                </a:effectLst>
                <a:uFillTx/>
                <a:latin typeface="华文新魏" panose="02010800040101010101" charset="-122"/>
                <a:ea typeface="华文新魏" panose="02010800040101010101" charset="-122"/>
                <a:sym typeface="+mn-ea"/>
              </a:rPr>
              <a:t>基于多种选择模式的事件检测与处理方式</a:t>
            </a:r>
            <a:endParaRPr lang="zh-CN" altLang="zh-CN" sz="2400" b="1">
              <a:solidFill>
                <a:schemeClr val="accent1"/>
              </a:solidFill>
              <a:effectLst>
                <a:outerShdw blurRad="38100" dist="25400" dir="5400000" algn="ctr" rotWithShape="0">
                  <a:srgbClr val="6E747A">
                    <a:alpha val="43000"/>
                  </a:srgbClr>
                </a:outerShdw>
              </a:effectLst>
              <a:uFillTx/>
              <a:latin typeface="华文新魏" panose="02010800040101010101" charset="-122"/>
              <a:ea typeface="华文新魏" panose="02010800040101010101" charset="-122"/>
              <a:sym typeface="+mn-ea"/>
            </a:endParaRPr>
          </a:p>
        </p:txBody>
      </p:sp>
      <p:sp>
        <p:nvSpPr>
          <p:cNvPr id="37" name="文本框 36"/>
          <p:cNvSpPr txBox="1"/>
          <p:nvPr/>
        </p:nvSpPr>
        <p:spPr>
          <a:xfrm>
            <a:off x="2188210" y="2899410"/>
            <a:ext cx="5525135" cy="460375"/>
          </a:xfrm>
          <a:prstGeom prst="rect">
            <a:avLst/>
          </a:prstGeom>
          <a:noFill/>
        </p:spPr>
        <p:txBody>
          <a:bodyPr wrap="square" rtlCol="0">
            <a:spAutoFit/>
          </a:bodyPr>
          <a:p>
            <a:r>
              <a:rPr lang="zh-CN" altLang="zh-CN" sz="2400" b="1">
                <a:solidFill>
                  <a:schemeClr val="accent1"/>
                </a:solidFill>
                <a:effectLst>
                  <a:outerShdw blurRad="38100" dist="25400" dir="5400000" algn="ctr" rotWithShape="0">
                    <a:srgbClr val="6E747A">
                      <a:alpha val="43000"/>
                    </a:srgbClr>
                  </a:outerShdw>
                </a:effectLst>
                <a:uFillTx/>
                <a:latin typeface="华文新魏" panose="02010800040101010101" charset="-122"/>
                <a:ea typeface="华文新魏" panose="02010800040101010101" charset="-122"/>
                <a:sym typeface="+mn-ea"/>
              </a:rPr>
              <a:t>基于多元感知联合判断的事件检测方式</a:t>
            </a:r>
            <a:endParaRPr lang="zh-CN" altLang="en-US"/>
          </a:p>
        </p:txBody>
      </p:sp>
      <p:sp>
        <p:nvSpPr>
          <p:cNvPr id="39" name="文本框 38"/>
          <p:cNvSpPr txBox="1"/>
          <p:nvPr/>
        </p:nvSpPr>
        <p:spPr>
          <a:xfrm>
            <a:off x="2188210" y="3859530"/>
            <a:ext cx="5090160" cy="460375"/>
          </a:xfrm>
          <a:prstGeom prst="rect">
            <a:avLst/>
          </a:prstGeom>
          <a:noFill/>
        </p:spPr>
        <p:txBody>
          <a:bodyPr wrap="square" rtlCol="0">
            <a:spAutoFit/>
          </a:bodyPr>
          <a:p>
            <a:r>
              <a:rPr lang="en-US" altLang="zh-CN" sz="2400" b="1">
                <a:solidFill>
                  <a:schemeClr val="accent1"/>
                </a:solidFill>
                <a:effectLst>
                  <a:outerShdw blurRad="38100" dist="25400" dir="5400000" algn="ctr" rotWithShape="0">
                    <a:srgbClr val="6E747A">
                      <a:alpha val="43000"/>
                    </a:srgbClr>
                  </a:outerShdw>
                </a:effectLst>
                <a:uFillTx/>
                <a:latin typeface="华文新魏" panose="02010800040101010101" charset="-122"/>
                <a:ea typeface="华文新魏" panose="02010800040101010101" charset="-122"/>
                <a:sym typeface="+mn-ea"/>
              </a:rPr>
              <a:t>        </a:t>
            </a:r>
            <a:r>
              <a:rPr lang="zh-CN" altLang="zh-CN" sz="2400" b="1">
                <a:solidFill>
                  <a:schemeClr val="accent1"/>
                </a:solidFill>
                <a:effectLst>
                  <a:outerShdw blurRad="38100" dist="25400" dir="5400000" algn="ctr" rotWithShape="0">
                    <a:srgbClr val="6E747A">
                      <a:alpha val="43000"/>
                    </a:srgbClr>
                  </a:outerShdw>
                </a:effectLst>
                <a:uFillTx/>
                <a:latin typeface="华文新魏" panose="02010800040101010101" charset="-122"/>
                <a:ea typeface="华文新魏" panose="02010800040101010101" charset="-122"/>
                <a:sym typeface="+mn-ea"/>
              </a:rPr>
              <a:t>基于优先级的事件处理方式</a:t>
            </a:r>
            <a:endParaRPr lang="zh-CN" altLang="zh-CN" sz="2400" b="1">
              <a:solidFill>
                <a:schemeClr val="accent1"/>
              </a:solidFill>
              <a:effectLst>
                <a:outerShdw blurRad="38100" dist="25400" dir="5400000" algn="ctr" rotWithShape="0">
                  <a:srgbClr val="6E747A">
                    <a:alpha val="43000"/>
                  </a:srgbClr>
                </a:outerShdw>
              </a:effectLst>
              <a:uFillTx/>
              <a:latin typeface="华文新魏" panose="02010800040101010101" charset="-122"/>
              <a:ea typeface="华文新魏" panose="02010800040101010101" charset="-122"/>
            </a:endParaRPr>
          </a:p>
        </p:txBody>
      </p:sp>
      <p:sp>
        <p:nvSpPr>
          <p:cNvPr id="40" name="文本框 39"/>
          <p:cNvSpPr txBox="1"/>
          <p:nvPr/>
        </p:nvSpPr>
        <p:spPr>
          <a:xfrm>
            <a:off x="2347595" y="4803775"/>
            <a:ext cx="4824730" cy="460375"/>
          </a:xfrm>
          <a:prstGeom prst="rect">
            <a:avLst/>
          </a:prstGeom>
          <a:noFill/>
        </p:spPr>
        <p:txBody>
          <a:bodyPr wrap="square" rtlCol="0">
            <a:spAutoFit/>
          </a:bodyPr>
          <a:p>
            <a:r>
              <a:rPr lang="en-US" altLang="zh-CN" sz="2400" b="1">
                <a:solidFill>
                  <a:schemeClr val="accent1"/>
                </a:solidFill>
                <a:effectLst>
                  <a:outerShdw blurRad="38100" dist="25400" dir="5400000" algn="ctr" rotWithShape="0">
                    <a:srgbClr val="6E747A">
                      <a:alpha val="43000"/>
                    </a:srgbClr>
                  </a:outerShdw>
                </a:effectLst>
                <a:uFillTx/>
                <a:latin typeface="华文新魏" panose="02010800040101010101" charset="-122"/>
                <a:ea typeface="华文新魏" panose="02010800040101010101" charset="-122"/>
                <a:sym typeface="+mn-ea"/>
              </a:rPr>
              <a:t>      </a:t>
            </a:r>
            <a:r>
              <a:rPr lang="zh-CN" altLang="zh-CN" sz="2400" b="1">
                <a:solidFill>
                  <a:schemeClr val="accent1"/>
                </a:solidFill>
                <a:effectLst>
                  <a:outerShdw blurRad="38100" dist="25400" dir="5400000" algn="ctr" rotWithShape="0">
                    <a:srgbClr val="6E747A">
                      <a:alpha val="43000"/>
                    </a:srgbClr>
                  </a:outerShdw>
                </a:effectLst>
                <a:uFillTx/>
                <a:latin typeface="华文新魏" panose="02010800040101010101" charset="-122"/>
                <a:ea typeface="华文新魏" panose="02010800040101010101" charset="-122"/>
                <a:sym typeface="+mn-ea"/>
              </a:rPr>
              <a:t>基于物物互联的视频跟踪方式</a:t>
            </a:r>
            <a:endParaRPr lang="zh-CN" altLang="zh-CN" sz="2400" b="1">
              <a:solidFill>
                <a:schemeClr val="accent1"/>
              </a:solidFill>
              <a:effectLst>
                <a:outerShdw blurRad="38100" dist="25400" dir="5400000" algn="ctr" rotWithShape="0">
                  <a:srgbClr val="6E747A">
                    <a:alpha val="43000"/>
                  </a:srgbClr>
                </a:outerShdw>
              </a:effectLst>
              <a:uFillTx/>
              <a:latin typeface="华文新魏" panose="02010800040101010101" charset="-122"/>
              <a:ea typeface="华文新魏" panose="02010800040101010101" charset="-122"/>
            </a:endParaRPr>
          </a:p>
        </p:txBody>
      </p:sp>
      <p:sp>
        <p:nvSpPr>
          <p:cNvPr id="2" name="矩形 1"/>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pic>
        <p:nvPicPr>
          <p:cNvPr id="3" name="图片 34"/>
          <p:cNvPicPr>
            <a:picLocks noChangeAspect="1"/>
          </p:cNvPicPr>
          <p:nvPr/>
        </p:nvPicPr>
        <p:blipFill>
          <a:blip r:embed="rId2"/>
          <a:stretch>
            <a:fillRect/>
          </a:stretch>
        </p:blipFill>
        <p:spPr>
          <a:xfrm>
            <a:off x="1681480" y="1606550"/>
            <a:ext cx="7055485" cy="4032250"/>
          </a:xfrm>
          <a:prstGeom prst="rect">
            <a:avLst/>
          </a:prstGeom>
          <a:noFill/>
          <a:ln w="9525">
            <a:noFill/>
          </a:ln>
        </p:spPr>
      </p:pic>
      <p:sp>
        <p:nvSpPr>
          <p:cNvPr id="4" name="文本框 3"/>
          <p:cNvSpPr txBox="1"/>
          <p:nvPr/>
        </p:nvSpPr>
        <p:spPr>
          <a:xfrm>
            <a:off x="150495" y="1771650"/>
            <a:ext cx="1044575" cy="3117215"/>
          </a:xfrm>
          <a:prstGeom prst="rect">
            <a:avLst/>
          </a:prstGeom>
          <a:solidFill>
            <a:schemeClr val="accent6">
              <a:lumMod val="60000"/>
              <a:lumOff val="40000"/>
            </a:schemeClr>
          </a:solidFill>
          <a:ln>
            <a:solidFill>
              <a:schemeClr val="accent2">
                <a:lumMod val="60000"/>
                <a:lumOff val="40000"/>
              </a:schemeClr>
            </a:solidFill>
          </a:ln>
        </p:spPr>
        <p:txBody>
          <a:bodyPr vert="eaVert" wrap="square" rtlCol="0">
            <a:spAutoFit/>
          </a:bodyPr>
          <a:p>
            <a:r>
              <a:rPr lang="zh-CN" altLang="en-US" sz="2800">
                <a:ln w="22225">
                  <a:solidFill>
                    <a:schemeClr val="accent2"/>
                  </a:solidFill>
                  <a:prstDash val="solid"/>
                </a:ln>
                <a:solidFill>
                  <a:schemeClr val="accent2">
                    <a:lumMod val="40000"/>
                    <a:lumOff val="60000"/>
                  </a:schemeClr>
                </a:solidFill>
                <a:latin typeface="华文新魏" panose="02010800040101010101" charset="-122"/>
                <a:ea typeface="华文新魏" panose="02010800040101010101" charset="-122"/>
                <a:sym typeface="+mn-ea"/>
              </a:rPr>
              <a:t>手机端火灾潜在参数监测的实现效果</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
        <p:nvSpPr>
          <p:cNvPr id="4" name="文本框 3"/>
          <p:cNvSpPr txBox="1"/>
          <p:nvPr/>
        </p:nvSpPr>
        <p:spPr>
          <a:xfrm>
            <a:off x="535940" y="1595755"/>
            <a:ext cx="1044575" cy="3666490"/>
          </a:xfrm>
          <a:prstGeom prst="rect">
            <a:avLst/>
          </a:prstGeom>
          <a:solidFill>
            <a:schemeClr val="accent6">
              <a:lumMod val="40000"/>
              <a:lumOff val="60000"/>
            </a:schemeClr>
          </a:solidFill>
        </p:spPr>
        <p:txBody>
          <a:bodyPr vert="eaVert" wrap="square" rtlCol="0">
            <a:spAutoFit/>
          </a:bodyPr>
          <a:p>
            <a:r>
              <a:rPr lang="zh-CN" altLang="en-US" sz="2800">
                <a:ln w="22225">
                  <a:solidFill>
                    <a:schemeClr val="accent2"/>
                  </a:solidFill>
                  <a:prstDash val="solid"/>
                </a:ln>
                <a:solidFill>
                  <a:schemeClr val="accent2">
                    <a:lumMod val="40000"/>
                    <a:lumOff val="60000"/>
                  </a:schemeClr>
                </a:solidFill>
                <a:latin typeface="华文新魏" panose="02010800040101010101" charset="-122"/>
                <a:ea typeface="华文新魏" panose="02010800040101010101" charset="-122"/>
                <a:sym typeface="+mn-ea"/>
              </a:rPr>
              <a:t>家庭人员摔倒事件监测在手机端实现的效果</a:t>
            </a:r>
            <a:endParaRPr lang="zh-CN" altLang="en-US" sz="2800"/>
          </a:p>
        </p:txBody>
      </p:sp>
      <p:pic>
        <p:nvPicPr>
          <p:cNvPr id="3" name="图片 33"/>
          <p:cNvPicPr>
            <a:picLocks noChangeAspect="1"/>
          </p:cNvPicPr>
          <p:nvPr/>
        </p:nvPicPr>
        <p:blipFill>
          <a:blip r:embed="rId2"/>
          <a:stretch>
            <a:fillRect/>
          </a:stretch>
        </p:blipFill>
        <p:spPr>
          <a:xfrm>
            <a:off x="1580515" y="1702435"/>
            <a:ext cx="7296150" cy="35598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681480" y="203835"/>
            <a:ext cx="4714240" cy="706755"/>
          </a:xfrm>
          <a:prstGeom prst="rect">
            <a:avLst/>
          </a:prstGeom>
          <a:noFill/>
        </p:spPr>
        <p:txBody>
          <a:bodyPr wrap="square" rtlCol="0" anchor="t">
            <a:spAutoFit/>
          </a:bodyPr>
          <a:p>
            <a:pPr algn="ctr"/>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3</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、成果展示</a:t>
            </a:r>
            <a:endParaRPr lang="zh-CN" altLang="en-US" sz="4000"/>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
        <p:nvSpPr>
          <p:cNvPr id="4" name="文本框 3"/>
          <p:cNvSpPr txBox="1"/>
          <p:nvPr/>
        </p:nvSpPr>
        <p:spPr>
          <a:xfrm>
            <a:off x="443865" y="1760220"/>
            <a:ext cx="1044575" cy="3338195"/>
          </a:xfrm>
          <a:prstGeom prst="rect">
            <a:avLst/>
          </a:prstGeom>
          <a:solidFill>
            <a:schemeClr val="accent6">
              <a:lumMod val="40000"/>
              <a:lumOff val="60000"/>
            </a:schemeClr>
          </a:solidFill>
        </p:spPr>
        <p:txBody>
          <a:bodyPr vert="eaVert" wrap="square" rtlCol="0">
            <a:spAutoFit/>
          </a:bodyPr>
          <a:p>
            <a:r>
              <a:rPr lang="zh-CN" altLang="en-US" sz="2800">
                <a:ln w="22225">
                  <a:solidFill>
                    <a:schemeClr val="accent2"/>
                  </a:solidFill>
                  <a:prstDash val="solid"/>
                </a:ln>
                <a:solidFill>
                  <a:schemeClr val="accent2">
                    <a:lumMod val="40000"/>
                    <a:lumOff val="60000"/>
                  </a:schemeClr>
                </a:solidFill>
                <a:latin typeface="华文新魏" panose="02010800040101010101" charset="-122"/>
                <a:ea typeface="华文新魏" panose="02010800040101010101" charset="-122"/>
                <a:sym typeface="+mn-ea"/>
              </a:rPr>
              <a:t>家庭安防事件监测在手机端实现的效果</a:t>
            </a:r>
            <a:endParaRPr lang="zh-CN" altLang="en-US" sz="2800">
              <a:ln w="22225">
                <a:solidFill>
                  <a:schemeClr val="accent2"/>
                </a:solidFill>
                <a:prstDash val="solid"/>
              </a:ln>
              <a:solidFill>
                <a:schemeClr val="accent2">
                  <a:lumMod val="40000"/>
                  <a:lumOff val="60000"/>
                </a:schemeClr>
              </a:solidFill>
              <a:latin typeface="华文新魏" panose="02010800040101010101" charset="-122"/>
              <a:ea typeface="华文新魏" panose="02010800040101010101" charset="-122"/>
              <a:sym typeface="+mn-ea"/>
            </a:endParaRPr>
          </a:p>
        </p:txBody>
      </p:sp>
      <p:pic>
        <p:nvPicPr>
          <p:cNvPr id="3" name="图片 40"/>
          <p:cNvPicPr>
            <a:picLocks noChangeAspect="1"/>
          </p:cNvPicPr>
          <p:nvPr/>
        </p:nvPicPr>
        <p:blipFill>
          <a:blip r:embed="rId2"/>
          <a:stretch>
            <a:fillRect/>
          </a:stretch>
        </p:blipFill>
        <p:spPr>
          <a:xfrm>
            <a:off x="1589405" y="1946910"/>
            <a:ext cx="7154545" cy="33934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8420094" y="0"/>
            <a:ext cx="690253"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endParaRPr lang="en-US" altLang="zh-CN" sz="100" dirty="0">
              <a:solidFill>
                <a:schemeClr val="bg1"/>
              </a:solidFill>
            </a:endParaRP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endParaRPr lang="en-US" altLang="zh-CN" sz="100" dirty="0">
              <a:solidFill>
                <a:schemeClr val="bg1"/>
              </a:solidFill>
            </a:endParaRP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endParaRPr lang="en-US" altLang="zh-CN" sz="100" dirty="0">
              <a:solidFill>
                <a:schemeClr val="bg1"/>
              </a:solidFill>
            </a:endParaRP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endParaRPr lang="en-US" altLang="zh-CN" sz="100" dirty="0">
              <a:solidFill>
                <a:schemeClr val="bg1"/>
              </a:solidFill>
            </a:endParaRP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endParaRPr lang="en-US" altLang="zh-CN" sz="100" dirty="0">
              <a:solidFill>
                <a:schemeClr val="bg1"/>
              </a:solidFill>
            </a:endParaRP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endParaRPr lang="en-US" altLang="zh-CN" sz="100" dirty="0">
              <a:solidFill>
                <a:schemeClr val="bg1"/>
              </a:solidFill>
            </a:endParaRP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endParaRPr lang="en-US" altLang="zh-CN" sz="100" dirty="0">
              <a:solidFill>
                <a:schemeClr val="bg1"/>
              </a:solidFill>
            </a:endParaRPr>
          </a:p>
          <a:p>
            <a:pPr lvl="0"/>
            <a:r>
              <a:rPr lang="zh-CN" altLang="en-US" sz="100" dirty="0">
                <a:solidFill>
                  <a:schemeClr val="bg1"/>
                </a:solidFill>
              </a:rPr>
              <a:t>教案下载：</a:t>
            </a:r>
            <a:r>
              <a:rPr lang="en-US" altLang="zh-CN" sz="100" dirty="0">
                <a:solidFill>
                  <a:schemeClr val="bg1"/>
                </a:solidFill>
              </a:rPr>
              <a:t>www.1ppt.com/jiaoan/  </a:t>
            </a:r>
            <a:endParaRPr lang="en-US" altLang="zh-CN" sz="100" dirty="0">
              <a:solidFill>
                <a:schemeClr val="bg1"/>
              </a:solidFill>
            </a:endParaRPr>
          </a:p>
          <a:p>
            <a:pPr lvl="0"/>
            <a:r>
              <a:rPr lang="en-US" altLang="zh-CN" sz="100" dirty="0">
                <a:solidFill>
                  <a:schemeClr val="bg1"/>
                </a:solidFill>
              </a:rPr>
              <a:t> </a:t>
            </a:r>
            <a:endParaRPr lang="zh-CN" altLang="en-US" sz="100" dirty="0">
              <a:solidFill>
                <a:schemeClr val="bg1"/>
              </a:solidFill>
            </a:endParaRPr>
          </a:p>
        </p:txBody>
      </p:sp>
      <p:sp>
        <p:nvSpPr>
          <p:cNvPr id="2" name="矩形 1"/>
          <p:cNvSpPr/>
          <p:nvPr/>
        </p:nvSpPr>
        <p:spPr>
          <a:xfrm>
            <a:off x="3296603" y="2829560"/>
            <a:ext cx="1708785" cy="706755"/>
          </a:xfrm>
          <a:prstGeom prst="rect">
            <a:avLst/>
          </a:prstGeom>
          <a:noFill/>
          <a:ln>
            <a:noFill/>
          </a:ln>
        </p:spPr>
        <p:txBody>
          <a:bodyPr wrap="none" rtlCol="0" anchor="t">
            <a:spAutoFit/>
            <a:scene3d>
              <a:camera prst="orthographicFront"/>
              <a:lightRig rig="threePt" dir="t"/>
            </a:scene3d>
          </a:bodyPr>
          <a:p>
            <a:pPr algn="ctr"/>
            <a:r>
              <a:rPr lang="zh-CN" altLang="en-US" sz="4000" b="1">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rPr>
              <a:t>谢谢！</a:t>
            </a:r>
            <a:endParaRPr lang="zh-CN" altLang="en-US" sz="4000" b="1">
              <a:ln w="22225">
                <a:solidFill>
                  <a:schemeClr val="accent2"/>
                </a:solidFill>
                <a:prstDash val="solid"/>
              </a:ln>
              <a:solidFill>
                <a:schemeClr val="accent2">
                  <a:lumMod val="40000"/>
                  <a:lumOff val="60000"/>
                </a:schemeClr>
              </a:solidFill>
              <a:effectLst/>
              <a:latin typeface="华文新魏" panose="02010800040101010101" charset="-122"/>
              <a:ea typeface="华文新魏" panose="02010800040101010101" charset="-122"/>
            </a:endParaRPr>
          </a:p>
        </p:txBody>
      </p:sp>
      <p:sp>
        <p:nvSpPr>
          <p:cNvPr id="21" name="矩形 20"/>
          <p:cNvSpPr/>
          <p:nvPr/>
        </p:nvSpPr>
        <p:spPr>
          <a:xfrm>
            <a:off x="7620" y="0"/>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cxnSp>
        <p:nvCxnSpPr>
          <p:cNvPr id="3" name="直接连接符 2"/>
          <p:cNvCxnSpPr/>
          <p:nvPr/>
        </p:nvCxnSpPr>
        <p:spPr>
          <a:xfrm flipV="1">
            <a:off x="1988185" y="2644140"/>
            <a:ext cx="4693285" cy="1397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369820" y="2074545"/>
            <a:ext cx="4193540" cy="583565"/>
          </a:xfrm>
          <a:prstGeom prst="rect">
            <a:avLst/>
          </a:prstGeom>
          <a:noFill/>
        </p:spPr>
        <p:txBody>
          <a:bodyPr wrap="square" rtlCol="0">
            <a:spAutoFit/>
          </a:bodyPr>
          <a:p>
            <a:r>
              <a:rPr lang="zh-CN" altLang="en-US" sz="3200" b="1">
                <a:solidFill>
                  <a:schemeClr val="tx2">
                    <a:lumMod val="60000"/>
                    <a:lumOff val="40000"/>
                  </a:schemeClr>
                </a:solidFill>
                <a:latin typeface="楷体" panose="02010609060101010101" charset="-122"/>
                <a:ea typeface="楷体" panose="02010609060101010101" charset="-122"/>
              </a:rPr>
              <a:t>请各位老师批评指正！</a:t>
            </a:r>
            <a:endParaRPr lang="zh-CN" altLang="en-US" sz="3200" b="1">
              <a:solidFill>
                <a:schemeClr val="tx2">
                  <a:lumMod val="60000"/>
                  <a:lumOff val="40000"/>
                </a:schemeClr>
              </a:solidFill>
              <a:latin typeface="楷体" panose="02010609060101010101" charset="-122"/>
              <a:ea typeface="楷体" panose="02010609060101010101" charset="-122"/>
            </a:endParaRPr>
          </a:p>
        </p:txBody>
      </p:sp>
      <p:sp>
        <p:nvSpPr>
          <p:cNvPr id="6" name="文本框 5"/>
          <p:cNvSpPr txBox="1"/>
          <p:nvPr/>
        </p:nvSpPr>
        <p:spPr>
          <a:xfrm>
            <a:off x="1000125" y="3712845"/>
            <a:ext cx="7567930" cy="521970"/>
          </a:xfrm>
          <a:prstGeom prst="rect">
            <a:avLst/>
          </a:prstGeom>
          <a:noFill/>
        </p:spPr>
        <p:txBody>
          <a:bodyPr wrap="square" rtlCol="0">
            <a:spAutoFit/>
          </a:bodyPr>
          <a:p>
            <a:r>
              <a:rPr lang="zh-CN" altLang="en-US" sz="2800" b="1">
                <a:solidFill>
                  <a:schemeClr val="tx2">
                    <a:lumMod val="75000"/>
                  </a:schemeClr>
                </a:solidFill>
                <a:latin typeface="楷体" panose="02010609060101010101" charset="-122"/>
                <a:ea typeface="楷体" panose="02010609060101010101" charset="-122"/>
              </a:rPr>
              <a:t>参赛队员</a:t>
            </a:r>
            <a:r>
              <a:rPr lang="en-US" altLang="zh-CN" sz="2800" b="1">
                <a:solidFill>
                  <a:schemeClr val="tx2">
                    <a:lumMod val="75000"/>
                  </a:schemeClr>
                </a:solidFill>
                <a:latin typeface="楷体" panose="02010609060101010101" charset="-122"/>
                <a:ea typeface="楷体" panose="02010609060101010101" charset="-122"/>
              </a:rPr>
              <a:t>: </a:t>
            </a:r>
            <a:r>
              <a:rPr lang="zh-CN" altLang="en-US" sz="2800" b="1">
                <a:solidFill>
                  <a:schemeClr val="tx2">
                    <a:lumMod val="75000"/>
                  </a:schemeClr>
                </a:solidFill>
                <a:latin typeface="楷体" panose="02010609060101010101" charset="-122"/>
                <a:ea typeface="楷体" panose="02010609060101010101" charset="-122"/>
              </a:rPr>
              <a:t>宋丹丹 任春晖 张路 谈冬冬 陆仪</a:t>
            </a:r>
            <a:endParaRPr lang="zh-CN" altLang="en-US" sz="2800" b="1">
              <a:solidFill>
                <a:schemeClr val="tx2">
                  <a:lumMod val="75000"/>
                </a:schemeClr>
              </a:solidFill>
              <a:latin typeface="楷体" panose="02010609060101010101" charset="-122"/>
              <a:ea typeface="楷体" panose="02010609060101010101" charset="-122"/>
            </a:endParaRPr>
          </a:p>
        </p:txBody>
      </p:sp>
      <p:sp>
        <p:nvSpPr>
          <p:cNvPr id="7" name="文本框 6"/>
          <p:cNvSpPr txBox="1"/>
          <p:nvPr/>
        </p:nvSpPr>
        <p:spPr>
          <a:xfrm>
            <a:off x="1000125" y="4234815"/>
            <a:ext cx="7512050" cy="521970"/>
          </a:xfrm>
          <a:prstGeom prst="rect">
            <a:avLst/>
          </a:prstGeom>
          <a:noFill/>
        </p:spPr>
        <p:txBody>
          <a:bodyPr wrap="square" rtlCol="0">
            <a:spAutoFit/>
          </a:bodyPr>
          <a:p>
            <a:r>
              <a:rPr lang="zh-CN" altLang="en-US" sz="2800" b="1">
                <a:solidFill>
                  <a:schemeClr val="tx2">
                    <a:lumMod val="75000"/>
                  </a:schemeClr>
                </a:solidFill>
                <a:latin typeface="楷体" panose="02010609060101010101" charset="-122"/>
                <a:ea typeface="楷体" panose="02010609060101010101" charset="-122"/>
              </a:rPr>
              <a:t>参赛学校: 南京邮电大学</a:t>
            </a:r>
            <a:endParaRPr lang="zh-CN" altLang="en-US" sz="2800" b="1">
              <a:solidFill>
                <a:schemeClr val="tx2">
                  <a:lumMod val="75000"/>
                </a:schemeClr>
              </a:solidFill>
              <a:latin typeface="楷体" panose="02010609060101010101" charset="-122"/>
              <a:ea typeface="楷体" panose="02010609060101010101" charset="-122"/>
            </a:endParaRPr>
          </a:p>
        </p:txBody>
      </p:sp>
      <p:sp>
        <p:nvSpPr>
          <p:cNvPr id="8" name="文本框 7"/>
          <p:cNvSpPr txBox="1"/>
          <p:nvPr/>
        </p:nvSpPr>
        <p:spPr>
          <a:xfrm>
            <a:off x="1000125" y="4756785"/>
            <a:ext cx="5894070" cy="521970"/>
          </a:xfrm>
          <a:prstGeom prst="rect">
            <a:avLst/>
          </a:prstGeom>
          <a:noFill/>
        </p:spPr>
        <p:txBody>
          <a:bodyPr wrap="square" rtlCol="0">
            <a:spAutoFit/>
          </a:bodyPr>
          <a:p>
            <a:r>
              <a:rPr lang="zh-CN" altLang="en-US" sz="2800" b="1">
                <a:solidFill>
                  <a:schemeClr val="tx2">
                    <a:lumMod val="75000"/>
                  </a:schemeClr>
                </a:solidFill>
                <a:latin typeface="楷体" panose="02010609060101010101" charset="-122"/>
                <a:ea typeface="楷体" panose="02010609060101010101" charset="-122"/>
              </a:rPr>
              <a:t>指导老师: 沙超</a:t>
            </a:r>
            <a:endParaRPr lang="zh-CN" altLang="en-US" sz="2800" b="1">
              <a:solidFill>
                <a:schemeClr val="tx2">
                  <a:lumMod val="75000"/>
                </a:schemeClr>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17410" name="Rectangle 3"/>
          <p:cNvSpPr txBox="1">
            <a:spLocks noChangeArrowheads="1"/>
          </p:cNvSpPr>
          <p:nvPr/>
        </p:nvSpPr>
        <p:spPr bwMode="auto">
          <a:xfrm>
            <a:off x="571500" y="6000750"/>
            <a:ext cx="5329238" cy="857250"/>
          </a:xfrm>
          <a:prstGeom prst="rect">
            <a:avLst/>
          </a:prstGeom>
          <a:noFill/>
          <a:ln w="9525">
            <a:noFill/>
            <a:miter lim="800000"/>
          </a:ln>
        </p:spPr>
        <p:txBody>
          <a:bodyPr/>
          <a:lstStyle/>
          <a:p>
            <a:pPr marL="0" indent="0">
              <a:spcBef>
                <a:spcPct val="20000"/>
              </a:spcBef>
              <a:buFont typeface="Arial" panose="020B0604020202020204" pitchFamily="34" charset="0"/>
              <a:buNone/>
            </a:pPr>
            <a:endParaRPr lang="en-US" altLang="zh-CN" sz="3200">
              <a:solidFill>
                <a:srgbClr val="FFFFFF"/>
              </a:solidFill>
              <a:ea typeface="汉仪粗宋简" panose="02010609000101010101" pitchFamily="49" charset="-122"/>
            </a:endParaRPr>
          </a:p>
        </p:txBody>
      </p:sp>
      <p:sp>
        <p:nvSpPr>
          <p:cNvPr id="6" name="标题 1"/>
          <p:cNvSpPr txBox="1"/>
          <p:nvPr/>
        </p:nvSpPr>
        <p:spPr bwMode="auto">
          <a:xfrm>
            <a:off x="4897438" y="188913"/>
            <a:ext cx="4643437" cy="1027112"/>
          </a:xfrm>
          <a:prstGeom prst="rect">
            <a:avLst/>
          </a:prstGeom>
          <a:noFill/>
          <a:ln w="9525">
            <a:noFill/>
            <a:miter lim="800000"/>
          </a:ln>
          <a:effectLst>
            <a:outerShdw dist="35921" dir="2700000" algn="ctr" rotWithShape="0">
              <a:schemeClr val="tx1"/>
            </a:outerShdw>
          </a:effectLst>
        </p:spPr>
        <p:txBody>
          <a:bodyPr anchor="ctr"/>
          <a:lstStyle/>
          <a:p>
            <a:pPr algn="ctr">
              <a:defRPr/>
            </a:pPr>
            <a:endParaRPr lang="zh-CN" altLang="en-US" sz="4000" b="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矩形 2"/>
          <p:cNvSpPr/>
          <p:nvPr/>
        </p:nvSpPr>
        <p:spPr>
          <a:xfrm>
            <a:off x="32385" y="189230"/>
            <a:ext cx="8637270" cy="1198880"/>
          </a:xfrm>
          <a:prstGeom prst="rect">
            <a:avLst/>
          </a:prstGeom>
          <a:noFill/>
          <a:ln>
            <a:noFill/>
          </a:ln>
        </p:spPr>
        <p:txBody>
          <a:bodyPr wrap="square" rtlCol="0" anchor="t">
            <a:spAutoFit/>
          </a:bodyPr>
          <a:p>
            <a:pPr algn="ctr"/>
            <a:r>
              <a:rPr lang="en-US" altLang="zh-CN" sz="3600" b="1" i="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1.1 </a:t>
            </a:r>
            <a:r>
              <a:rPr lang="zh-CN" altLang="zh-CN" sz="3600" b="1">
                <a:solidFill>
                  <a:schemeClr val="accent1"/>
                </a:solidFill>
                <a:effectLst>
                  <a:outerShdw blurRad="38100" dist="25400" dir="5400000" algn="ctr" rotWithShape="0">
                    <a:srgbClr val="6E747A">
                      <a:alpha val="43000"/>
                    </a:srgbClr>
                  </a:outerShdw>
                </a:effectLst>
                <a:uFillTx/>
                <a:latin typeface="华文新魏" panose="02010800040101010101" charset="-122"/>
                <a:ea typeface="华文新魏" panose="02010800040101010101" charset="-122"/>
                <a:sym typeface="+mn-ea"/>
              </a:rPr>
              <a:t>基于多种选择模式的事件检测与处理方式</a:t>
            </a:r>
            <a:endParaRPr lang="en-US" altLang="zh-CN" sz="3600" b="1" i="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5788" name="AutoShape 3"/>
          <p:cNvSpPr/>
          <p:nvPr/>
        </p:nvSpPr>
        <p:spPr>
          <a:xfrm>
            <a:off x="450850" y="1595755"/>
            <a:ext cx="3255645" cy="1170305"/>
          </a:xfrm>
          <a:prstGeom prst="rightArrow">
            <a:avLst>
              <a:gd name="adj1" fmla="val 76555"/>
              <a:gd name="adj2" fmla="val 27489"/>
            </a:avLst>
          </a:prstGeom>
          <a:gradFill rotWithShape="1">
            <a:gsLst>
              <a:gs pos="0">
                <a:srgbClr val="FFFFFF">
                  <a:alpha val="44000"/>
                </a:srgbClr>
              </a:gs>
              <a:gs pos="100000">
                <a:srgbClr val="5E9CDA"/>
              </a:gs>
            </a:gsLst>
            <a:lin ang="0" scaled="1"/>
            <a:tileRect/>
          </a:gradFill>
          <a:ln w="25400" cap="flat" cmpd="sng">
            <a:solidFill>
              <a:srgbClr val="000000"/>
            </a:solidFill>
            <a:prstDash val="solid"/>
            <a:miter/>
            <a:headEnd type="none" w="med" len="med"/>
            <a:tailEnd type="none" w="med" len="med"/>
          </a:ln>
        </p:spPr>
        <p:txBody>
          <a:bodyPr wrap="none" anchor="ctr"/>
          <a:p>
            <a:endParaRPr dirty="0">
              <a:solidFill>
                <a:srgbClr val="000000"/>
              </a:solidFill>
              <a:latin typeface="Arial" panose="020B0604020202020204" pitchFamily="34" charset="0"/>
            </a:endParaRPr>
          </a:p>
        </p:txBody>
      </p:sp>
      <p:sp>
        <p:nvSpPr>
          <p:cNvPr id="2" name="AutoShape 3"/>
          <p:cNvSpPr/>
          <p:nvPr/>
        </p:nvSpPr>
        <p:spPr>
          <a:xfrm>
            <a:off x="450850" y="3671570"/>
            <a:ext cx="3347720" cy="1181735"/>
          </a:xfrm>
          <a:prstGeom prst="rightArrow">
            <a:avLst>
              <a:gd name="adj1" fmla="val 76555"/>
              <a:gd name="adj2" fmla="val 27489"/>
            </a:avLst>
          </a:prstGeom>
          <a:gradFill rotWithShape="1">
            <a:gsLst>
              <a:gs pos="0">
                <a:srgbClr val="FFFFFF">
                  <a:alpha val="44000"/>
                </a:srgbClr>
              </a:gs>
              <a:gs pos="100000">
                <a:srgbClr val="5E9CDA"/>
              </a:gs>
            </a:gsLst>
            <a:lin ang="0" scaled="1"/>
            <a:tileRect/>
          </a:gradFill>
          <a:ln w="25400" cap="flat" cmpd="sng">
            <a:solidFill>
              <a:srgbClr val="000000"/>
            </a:solidFill>
            <a:prstDash val="solid"/>
            <a:miter/>
            <a:headEnd type="none" w="med" len="med"/>
            <a:tailEnd type="none" w="med" len="med"/>
          </a:ln>
        </p:spPr>
        <p:txBody>
          <a:bodyPr wrap="none" anchor="ctr"/>
          <a:p>
            <a:endParaRPr dirty="0">
              <a:solidFill>
                <a:srgbClr val="000000"/>
              </a:solidFill>
              <a:latin typeface="Arial" panose="020B0604020202020204" pitchFamily="34" charset="0"/>
            </a:endParaRPr>
          </a:p>
        </p:txBody>
      </p:sp>
      <p:sp>
        <p:nvSpPr>
          <p:cNvPr id="19" name="矩形 18"/>
          <p:cNvSpPr/>
          <p:nvPr/>
        </p:nvSpPr>
        <p:spPr>
          <a:xfrm>
            <a:off x="964565" y="1919605"/>
            <a:ext cx="1612900" cy="521970"/>
          </a:xfrm>
          <a:prstGeom prst="rect">
            <a:avLst/>
          </a:prstGeom>
          <a:noFill/>
          <a:ln>
            <a:noFill/>
          </a:ln>
        </p:spPr>
        <p:txBody>
          <a:bodyPr wrap="none" rtlCol="0" anchor="t">
            <a:spAutoFit/>
          </a:bodyPr>
          <a:p>
            <a:pPr algn="ctr"/>
            <a:r>
              <a:rPr lang="zh-CN" altLang="en-US" sz="2800" b="1">
                <a:ln w="22225">
                  <a:solidFill>
                    <a:schemeClr val="accent2"/>
                  </a:solidFill>
                  <a:prstDash val="solid"/>
                </a:ln>
                <a:solidFill>
                  <a:schemeClr val="accent2">
                    <a:lumMod val="40000"/>
                    <a:lumOff val="60000"/>
                  </a:schemeClr>
                </a:solidFill>
                <a:effectLst/>
              </a:rPr>
              <a:t>手动模式</a:t>
            </a:r>
            <a:endParaRPr lang="zh-CN" altLang="en-US" sz="2800" b="1">
              <a:ln w="22225">
                <a:solidFill>
                  <a:schemeClr val="accent2"/>
                </a:solidFill>
                <a:prstDash val="solid"/>
              </a:ln>
              <a:solidFill>
                <a:schemeClr val="accent2">
                  <a:lumMod val="40000"/>
                  <a:lumOff val="60000"/>
                </a:schemeClr>
              </a:solidFill>
              <a:effectLst/>
            </a:endParaRPr>
          </a:p>
        </p:txBody>
      </p:sp>
      <p:sp>
        <p:nvSpPr>
          <p:cNvPr id="32" name="文本框 31"/>
          <p:cNvSpPr txBox="1"/>
          <p:nvPr/>
        </p:nvSpPr>
        <p:spPr>
          <a:xfrm>
            <a:off x="964565" y="4001770"/>
            <a:ext cx="1665605" cy="521970"/>
          </a:xfrm>
          <a:prstGeom prst="rect">
            <a:avLst/>
          </a:prstGeom>
          <a:noFill/>
        </p:spPr>
        <p:txBody>
          <a:bodyPr wrap="square" rtlCol="0">
            <a:spAutoFit/>
          </a:bodyPr>
          <a:p>
            <a:r>
              <a:rPr lang="zh-CN" altLang="en-US" sz="2800" b="1">
                <a:ln w="22225">
                  <a:solidFill>
                    <a:schemeClr val="accent2"/>
                  </a:solidFill>
                  <a:prstDash val="solid"/>
                </a:ln>
                <a:solidFill>
                  <a:schemeClr val="accent2">
                    <a:lumMod val="40000"/>
                    <a:lumOff val="60000"/>
                  </a:schemeClr>
                </a:solidFill>
                <a:effectLst/>
              </a:rPr>
              <a:t>智能模式</a:t>
            </a:r>
            <a:endParaRPr lang="zh-CN" altLang="en-US"/>
          </a:p>
        </p:txBody>
      </p:sp>
      <p:pic>
        <p:nvPicPr>
          <p:cNvPr id="75779" name="Picture 3"/>
          <p:cNvPicPr/>
          <p:nvPr/>
        </p:nvPicPr>
        <p:blipFill>
          <a:blip r:embed="rId2"/>
          <a:stretch>
            <a:fillRect/>
          </a:stretch>
        </p:blipFill>
        <p:spPr>
          <a:xfrm>
            <a:off x="3798570" y="1216025"/>
            <a:ext cx="3893820" cy="2245995"/>
          </a:xfrm>
          <a:prstGeom prst="rect">
            <a:avLst/>
          </a:prstGeom>
          <a:noFill/>
          <a:ln w="9525">
            <a:noFill/>
          </a:ln>
        </p:spPr>
      </p:pic>
      <p:sp>
        <p:nvSpPr>
          <p:cNvPr id="33" name="文本框 32"/>
          <p:cNvSpPr txBox="1"/>
          <p:nvPr/>
        </p:nvSpPr>
        <p:spPr>
          <a:xfrm>
            <a:off x="4665345" y="1216660"/>
            <a:ext cx="3110865" cy="2245360"/>
          </a:xfrm>
          <a:prstGeom prst="rect">
            <a:avLst/>
          </a:prstGeom>
          <a:noFill/>
        </p:spPr>
        <p:txBody>
          <a:bodyPr wrap="square" rtlCol="0">
            <a:spAutoFit/>
          </a:bodyPr>
          <a:p>
            <a:r>
              <a:rPr lang="en-US" altLang="zh-CN" b="1">
                <a:latin typeface="华文新魏" panose="02010800040101010101" charset="-122"/>
                <a:ea typeface="华文新魏" panose="02010800040101010101" charset="-122"/>
                <a:sym typeface="+mn-ea"/>
              </a:rPr>
              <a:t>        </a:t>
            </a:r>
            <a:r>
              <a:rPr lang="zh-CN" altLang="en-US" sz="2000" b="1">
                <a:latin typeface="华文新魏" panose="02010800040101010101" charset="-122"/>
                <a:ea typeface="华文新魏" panose="02010800040101010101" charset="-122"/>
                <a:sym typeface="+mn-ea"/>
              </a:rPr>
              <a:t>手动模式下，系统能够自动对居家环境中的各种事件进行检测，同时为用户提供相应的检测结果反馈信息，用户可依据此反馈信息，根据需要手动控制家中设备。</a:t>
            </a:r>
            <a:endParaRPr lang="zh-CN" altLang="en-US" sz="2000" b="1">
              <a:latin typeface="华文新魏" panose="02010800040101010101" charset="-122"/>
              <a:ea typeface="华文新魏" panose="02010800040101010101" charset="-122"/>
              <a:sym typeface="+mn-ea"/>
            </a:endParaRPr>
          </a:p>
        </p:txBody>
      </p:sp>
      <p:pic>
        <p:nvPicPr>
          <p:cNvPr id="34" name="Picture 3"/>
          <p:cNvPicPr/>
          <p:nvPr/>
        </p:nvPicPr>
        <p:blipFill>
          <a:blip r:embed="rId2"/>
          <a:stretch>
            <a:fillRect/>
          </a:stretch>
        </p:blipFill>
        <p:spPr>
          <a:xfrm>
            <a:off x="3798570" y="3671570"/>
            <a:ext cx="3893820" cy="2091690"/>
          </a:xfrm>
          <a:prstGeom prst="rect">
            <a:avLst/>
          </a:prstGeom>
          <a:solidFill>
            <a:schemeClr val="accent2">
              <a:lumMod val="60000"/>
              <a:lumOff val="40000"/>
            </a:schemeClr>
          </a:solidFill>
          <a:ln w="9525">
            <a:noFill/>
          </a:ln>
        </p:spPr>
      </p:pic>
      <p:sp>
        <p:nvSpPr>
          <p:cNvPr id="35" name="文本框 34"/>
          <p:cNvSpPr txBox="1"/>
          <p:nvPr/>
        </p:nvSpPr>
        <p:spPr>
          <a:xfrm>
            <a:off x="4581525" y="3801745"/>
            <a:ext cx="3110865" cy="1630045"/>
          </a:xfrm>
          <a:prstGeom prst="rect">
            <a:avLst/>
          </a:prstGeom>
          <a:noFill/>
        </p:spPr>
        <p:txBody>
          <a:bodyPr wrap="square" rtlCol="0">
            <a:spAutoFit/>
          </a:bodyPr>
          <a:p>
            <a:r>
              <a:rPr lang="en-US" altLang="zh-CN" b="1">
                <a:latin typeface="华文新魏" panose="02010800040101010101" charset="-122"/>
                <a:ea typeface="华文新魏" panose="02010800040101010101" charset="-122"/>
                <a:sym typeface="+mn-ea"/>
              </a:rPr>
              <a:t>        </a:t>
            </a:r>
            <a:r>
              <a:rPr lang="zh-CN" altLang="en-US" sz="2000" b="1">
                <a:latin typeface="华文新魏" panose="02010800040101010101" charset="-122"/>
                <a:ea typeface="华文新魏" panose="02010800040101010101" charset="-122"/>
                <a:sym typeface="+mn-ea"/>
              </a:rPr>
              <a:t>智能模式下，整个系统进入全自动的事件检测和处理模式，系统一旦检测到某个事件发生异常，会自动进行相应处理。</a:t>
            </a:r>
            <a:endParaRPr lang="zh-CN" altLang="en-US" sz="2000" b="1">
              <a:latin typeface="华文新魏" panose="02010800040101010101" charset="-122"/>
              <a:ea typeface="华文新魏" panose="02010800040101010101" charset="-122"/>
              <a:sym typeface="+mn-ea"/>
            </a:endParaRPr>
          </a:p>
        </p:txBody>
      </p:sp>
      <p:sp>
        <p:nvSpPr>
          <p:cNvPr id="16432" name="Freeform 48"/>
          <p:cNvSpPr/>
          <p:nvPr/>
        </p:nvSpPr>
        <p:spPr bwMode="gray">
          <a:xfrm rot="6713272">
            <a:off x="7153275" y="1738630"/>
            <a:ext cx="2601595" cy="2182495"/>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chemeClr val="accent5">
              <a:lumMod val="60000"/>
              <a:lumOff val="40000"/>
            </a:schemeClr>
          </a:solidFill>
          <a:ln w="12700">
            <a:noFill/>
            <a:prstDash val="solid"/>
            <a:round/>
          </a:ln>
          <a:effectLst>
            <a:outerShdw dist="96720" dir="4008085" algn="ctr" rotWithShape="0">
              <a:schemeClr val="tx1"/>
            </a:outerShdw>
          </a:effectLst>
        </p:spPr>
        <p:txBody>
          <a:bodyPr/>
          <a:p>
            <a:pPr>
              <a:defRPr/>
            </a:pPr>
            <a:endParaRPr lang="zh-CN" altLang="en-US"/>
          </a:p>
        </p:txBody>
      </p:sp>
      <p:sp>
        <p:nvSpPr>
          <p:cNvPr id="38" name="文本框 37"/>
          <p:cNvSpPr txBox="1"/>
          <p:nvPr/>
        </p:nvSpPr>
        <p:spPr>
          <a:xfrm>
            <a:off x="8562340" y="2278380"/>
            <a:ext cx="374650" cy="521970"/>
          </a:xfrm>
          <a:prstGeom prst="rect">
            <a:avLst/>
          </a:prstGeom>
          <a:noFill/>
        </p:spPr>
        <p:txBody>
          <a:bodyPr wrap="square" rtlCol="0">
            <a:spAutoFit/>
          </a:bodyPr>
          <a:p>
            <a:r>
              <a:rPr lang="zh-CN" altLang="en-US" sz="2800" b="1">
                <a:ln w="22225">
                  <a:solidFill>
                    <a:schemeClr val="accent2"/>
                  </a:solidFill>
                  <a:prstDash val="solid"/>
                </a:ln>
                <a:solidFill>
                  <a:schemeClr val="accent2">
                    <a:lumMod val="40000"/>
                    <a:lumOff val="60000"/>
                  </a:schemeClr>
                </a:solidFill>
                <a:effectLst/>
              </a:rPr>
              <a:t>特</a:t>
            </a:r>
            <a:endParaRPr lang="zh-CN" altLang="en-US"/>
          </a:p>
        </p:txBody>
      </p:sp>
      <p:sp>
        <p:nvSpPr>
          <p:cNvPr id="41" name="文本框 40"/>
          <p:cNvSpPr txBox="1"/>
          <p:nvPr/>
        </p:nvSpPr>
        <p:spPr>
          <a:xfrm>
            <a:off x="8675370" y="2766060"/>
            <a:ext cx="76200" cy="521970"/>
          </a:xfrm>
          <a:prstGeom prst="rect">
            <a:avLst/>
          </a:prstGeom>
          <a:noFill/>
        </p:spPr>
        <p:txBody>
          <a:bodyPr wrap="square" rtlCol="0">
            <a:spAutoFit/>
          </a:bodyPr>
          <a:p>
            <a:r>
              <a:rPr lang="zh-CN" altLang="en-US" sz="2800" b="1">
                <a:ln w="22225">
                  <a:solidFill>
                    <a:schemeClr val="accent2"/>
                  </a:solidFill>
                  <a:prstDash val="solid"/>
                </a:ln>
                <a:solidFill>
                  <a:schemeClr val="accent2">
                    <a:lumMod val="40000"/>
                    <a:lumOff val="60000"/>
                  </a:schemeClr>
                </a:solidFill>
                <a:effectLst/>
              </a:rPr>
              <a:t>色</a:t>
            </a:r>
            <a:endParaRPr lang="zh-CN" altLang="en-US"/>
          </a:p>
        </p:txBody>
      </p:sp>
      <p:sp>
        <p:nvSpPr>
          <p:cNvPr id="42" name="文本框 41"/>
          <p:cNvSpPr txBox="1"/>
          <p:nvPr/>
        </p:nvSpPr>
        <p:spPr>
          <a:xfrm>
            <a:off x="8542655" y="3133725"/>
            <a:ext cx="208915" cy="521970"/>
          </a:xfrm>
          <a:prstGeom prst="rect">
            <a:avLst/>
          </a:prstGeom>
          <a:noFill/>
        </p:spPr>
        <p:txBody>
          <a:bodyPr wrap="square" rtlCol="0">
            <a:spAutoFit/>
          </a:bodyPr>
          <a:p>
            <a:r>
              <a:rPr lang="zh-CN" altLang="en-US" sz="2800" b="1">
                <a:ln w="22225">
                  <a:solidFill>
                    <a:schemeClr val="accent2"/>
                  </a:solidFill>
                  <a:prstDash val="solid"/>
                </a:ln>
                <a:solidFill>
                  <a:schemeClr val="accent2">
                    <a:lumMod val="40000"/>
                    <a:lumOff val="60000"/>
                  </a:schemeClr>
                </a:solidFill>
                <a:effectLst/>
              </a:rPr>
              <a:t>与</a:t>
            </a:r>
            <a:endParaRPr lang="zh-CN" altLang="en-US"/>
          </a:p>
        </p:txBody>
      </p:sp>
      <p:sp>
        <p:nvSpPr>
          <p:cNvPr id="43" name="文本框 42"/>
          <p:cNvSpPr txBox="1"/>
          <p:nvPr/>
        </p:nvSpPr>
        <p:spPr>
          <a:xfrm>
            <a:off x="8346440" y="3462020"/>
            <a:ext cx="215265" cy="521970"/>
          </a:xfrm>
          <a:prstGeom prst="rect">
            <a:avLst/>
          </a:prstGeom>
          <a:noFill/>
        </p:spPr>
        <p:txBody>
          <a:bodyPr wrap="square" rtlCol="0">
            <a:spAutoFit/>
          </a:bodyPr>
          <a:p>
            <a:r>
              <a:rPr lang="zh-CN" altLang="en-US" sz="2800" b="1">
                <a:ln w="22225">
                  <a:solidFill>
                    <a:schemeClr val="accent2"/>
                  </a:solidFill>
                  <a:prstDash val="solid"/>
                </a:ln>
                <a:solidFill>
                  <a:schemeClr val="accent2">
                    <a:lumMod val="40000"/>
                    <a:lumOff val="60000"/>
                  </a:schemeClr>
                </a:solidFill>
                <a:effectLst/>
              </a:rPr>
              <a:t>创</a:t>
            </a:r>
            <a:endParaRPr lang="zh-CN" altLang="en-US"/>
          </a:p>
        </p:txBody>
      </p:sp>
      <p:sp>
        <p:nvSpPr>
          <p:cNvPr id="44" name="文本框 43"/>
          <p:cNvSpPr txBox="1"/>
          <p:nvPr/>
        </p:nvSpPr>
        <p:spPr>
          <a:xfrm>
            <a:off x="8106410" y="3715385"/>
            <a:ext cx="281940" cy="521970"/>
          </a:xfrm>
          <a:prstGeom prst="rect">
            <a:avLst/>
          </a:prstGeom>
          <a:noFill/>
        </p:spPr>
        <p:txBody>
          <a:bodyPr wrap="square" rtlCol="0">
            <a:spAutoFit/>
          </a:bodyPr>
          <a:p>
            <a:r>
              <a:rPr lang="zh-CN" altLang="en-US" sz="2800" b="1">
                <a:ln w="22225">
                  <a:solidFill>
                    <a:schemeClr val="accent2"/>
                  </a:solidFill>
                  <a:prstDash val="solid"/>
                </a:ln>
                <a:solidFill>
                  <a:schemeClr val="accent2">
                    <a:lumMod val="40000"/>
                    <a:lumOff val="60000"/>
                  </a:schemeClr>
                </a:solidFill>
                <a:effectLst/>
              </a:rPr>
              <a:t>新</a:t>
            </a:r>
            <a:endParaRPr lang="zh-CN" altLang="en-US"/>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88"/>
                                        </p:tgtEl>
                                        <p:attrNameLst>
                                          <p:attrName>style.visibility</p:attrName>
                                        </p:attrNameLst>
                                      </p:cBhvr>
                                      <p:to>
                                        <p:strVal val="visible"/>
                                      </p:to>
                                    </p:set>
                                    <p:animEffect transition="in" filter="blinds(horizontal)">
                                      <p:cBhvr>
                                        <p:cTn id="7" dur="500"/>
                                        <p:tgtEl>
                                          <p:spTgt spid="757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5779"/>
                                        </p:tgtEl>
                                        <p:attrNameLst>
                                          <p:attrName>style.visibility</p:attrName>
                                        </p:attrNameLst>
                                      </p:cBhvr>
                                      <p:to>
                                        <p:strVal val="visible"/>
                                      </p:to>
                                    </p:set>
                                    <p:animEffect transition="in" filter="blinds(horizontal)">
                                      <p:cBhvr>
                                        <p:cTn id="17" dur="500"/>
                                        <p:tgtEl>
                                          <p:spTgt spid="7577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childTnLst>
                          </p:cTn>
                        </p:par>
                        <p:par>
                          <p:cTn id="23" fill="hold">
                            <p:stCondLst>
                              <p:cond delay="500"/>
                            </p:stCondLst>
                            <p:childTnLst>
                              <p:par>
                                <p:cTn id="24" presetID="17" presetClass="entr" presetSubtype="10" fill="hold" nodeType="afterEffect">
                                  <p:stCondLst>
                                    <p:cond delay="0"/>
                                  </p:stCondLst>
                                  <p:childTnLst>
                                    <p:set>
                                      <p:cBhvr>
                                        <p:cTn id="25" dur="1" fill="hold">
                                          <p:stCondLst>
                                            <p:cond delay="0"/>
                                          </p:stCondLst>
                                        </p:cTn>
                                        <p:tgtEl>
                                          <p:spTgt spid="16432"/>
                                        </p:tgtEl>
                                        <p:attrNameLst>
                                          <p:attrName>style.visibility</p:attrName>
                                        </p:attrNameLst>
                                      </p:cBhvr>
                                      <p:to>
                                        <p:strVal val="visible"/>
                                      </p:to>
                                    </p:set>
                                    <p:anim calcmode="lin" valueType="num">
                                      <p:cBhvr>
                                        <p:cTn id="26" dur="2000" fill="hold"/>
                                        <p:tgtEl>
                                          <p:spTgt spid="16432"/>
                                        </p:tgtEl>
                                        <p:attrNameLst>
                                          <p:attrName>ppt_w</p:attrName>
                                        </p:attrNameLst>
                                      </p:cBhvr>
                                      <p:tavLst>
                                        <p:tav tm="0">
                                          <p:val>
                                            <p:fltVal val="0"/>
                                          </p:val>
                                        </p:tav>
                                        <p:tav tm="100000">
                                          <p:val>
                                            <p:strVal val="#ppt_w"/>
                                          </p:val>
                                        </p:tav>
                                      </p:tavLst>
                                    </p:anim>
                                    <p:anim calcmode="lin" valueType="num">
                                      <p:cBhvr>
                                        <p:cTn id="27" dur="2000" fill="hold"/>
                                        <p:tgtEl>
                                          <p:spTgt spid="164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8" grpId="0" bldLvl="0" animBg="1"/>
      <p:bldP spid="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17410" name="Rectangle 3"/>
          <p:cNvSpPr txBox="1">
            <a:spLocks noChangeArrowheads="1"/>
          </p:cNvSpPr>
          <p:nvPr/>
        </p:nvSpPr>
        <p:spPr bwMode="auto">
          <a:xfrm>
            <a:off x="571500" y="6000750"/>
            <a:ext cx="5329238" cy="857250"/>
          </a:xfrm>
          <a:prstGeom prst="rect">
            <a:avLst/>
          </a:prstGeom>
          <a:noFill/>
          <a:ln w="9525">
            <a:noFill/>
            <a:miter lim="800000"/>
          </a:ln>
        </p:spPr>
        <p:txBody>
          <a:bodyPr/>
          <a:lstStyle/>
          <a:p>
            <a:pPr marL="0" indent="0">
              <a:spcBef>
                <a:spcPct val="20000"/>
              </a:spcBef>
              <a:buFont typeface="Arial" panose="020B0604020202020204" pitchFamily="34" charset="0"/>
              <a:buNone/>
            </a:pPr>
            <a:endParaRPr lang="en-US" altLang="zh-CN" sz="3200">
              <a:solidFill>
                <a:srgbClr val="FFFFFF"/>
              </a:solidFill>
              <a:ea typeface="汉仪粗宋简" panose="02010609000101010101" pitchFamily="49" charset="-122"/>
            </a:endParaRPr>
          </a:p>
        </p:txBody>
      </p:sp>
      <p:sp>
        <p:nvSpPr>
          <p:cNvPr id="6" name="标题 1"/>
          <p:cNvSpPr txBox="1"/>
          <p:nvPr/>
        </p:nvSpPr>
        <p:spPr bwMode="auto">
          <a:xfrm>
            <a:off x="4897438" y="188913"/>
            <a:ext cx="4643437" cy="1027112"/>
          </a:xfrm>
          <a:prstGeom prst="rect">
            <a:avLst/>
          </a:prstGeom>
          <a:noFill/>
          <a:ln w="9525">
            <a:noFill/>
            <a:miter lim="800000"/>
          </a:ln>
          <a:effectLst>
            <a:outerShdw dist="35921" dir="2700000" algn="ctr" rotWithShape="0">
              <a:schemeClr val="tx1"/>
            </a:outerShdw>
          </a:effectLst>
        </p:spPr>
        <p:txBody>
          <a:bodyPr anchor="ctr"/>
          <a:lstStyle/>
          <a:p>
            <a:pPr algn="ctr">
              <a:defRPr/>
            </a:pPr>
            <a:endParaRPr lang="zh-CN" altLang="en-US" sz="4000" b="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矩形 2"/>
          <p:cNvSpPr/>
          <p:nvPr/>
        </p:nvSpPr>
        <p:spPr>
          <a:xfrm>
            <a:off x="-33020" y="4445"/>
            <a:ext cx="7729855" cy="1198880"/>
          </a:xfrm>
          <a:prstGeom prst="rect">
            <a:avLst/>
          </a:prstGeom>
          <a:noFill/>
          <a:ln>
            <a:noFill/>
          </a:ln>
        </p:spPr>
        <p:txBody>
          <a:bodyPr wrap="square" rtlCol="0" anchor="t">
            <a:spAutoFit/>
          </a:bodyPr>
          <a:p>
            <a:pPr algn="ctr"/>
            <a:r>
              <a:rPr lang="en-US" altLang="zh-CN" sz="3600" b="1" i="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1</a:t>
            </a:r>
            <a:r>
              <a:rPr lang="en-US" altLang="zh-CN" sz="3600" b="1" i="1">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.2 </a:t>
            </a:r>
            <a:r>
              <a:rPr lang="en-US" altLang="zh-CN" sz="3600" b="1" i="1">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基于多元感知联合判断的事件检测方式</a:t>
            </a:r>
            <a:endParaRPr lang="en-US" altLang="zh-CN" sz="3600" b="1" i="1">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p:txBody>
      </p:sp>
      <p:sp>
        <p:nvSpPr>
          <p:cNvPr id="4" name="圆角矩形 3"/>
          <p:cNvSpPr/>
          <p:nvPr/>
        </p:nvSpPr>
        <p:spPr>
          <a:xfrm>
            <a:off x="100330" y="1216025"/>
            <a:ext cx="4327525" cy="393509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40690" y="1494155"/>
            <a:ext cx="3646805" cy="3476625"/>
          </a:xfrm>
          <a:prstGeom prst="rect">
            <a:avLst/>
          </a:prstGeom>
          <a:noFill/>
        </p:spPr>
        <p:txBody>
          <a:bodyPr wrap="square" rtlCol="0">
            <a:spAutoFit/>
          </a:bodyPr>
          <a:p>
            <a:r>
              <a:rPr lang="en-US" altLang="zh-CN" sz="2000" b="1">
                <a:solidFill>
                  <a:srgbClr val="080808"/>
                </a:solidFill>
                <a:effectLst/>
                <a:uFillTx/>
                <a:latin typeface="华文新魏" panose="02010800040101010101" charset="-122"/>
                <a:ea typeface="华文新魏" panose="02010800040101010101" charset="-122"/>
                <a:sym typeface="+mn-ea"/>
              </a:rPr>
              <a:t>        </a:t>
            </a:r>
            <a:r>
              <a:rPr lang="zh-CN" altLang="en-US" sz="2000" b="1">
                <a:solidFill>
                  <a:srgbClr val="080808"/>
                </a:solidFill>
                <a:effectLst/>
                <a:uFillTx/>
                <a:latin typeface="华文新魏" panose="02010800040101010101" charset="-122"/>
                <a:ea typeface="华文新魏" panose="02010800040101010101" charset="-122"/>
                <a:sym typeface="+mn-ea"/>
              </a:rPr>
              <a:t>本系统通过对同一事件的各相关特征数据之间的联系同时进行分析，然后进行联合决策，最终确定此事件是否出现异常。</a:t>
            </a:r>
            <a:endParaRPr lang="zh-CN" altLang="en-US" sz="2000" b="1">
              <a:solidFill>
                <a:srgbClr val="080808"/>
              </a:solidFill>
              <a:effectLst/>
              <a:uFillTx/>
              <a:latin typeface="华文新魏" panose="02010800040101010101" charset="-122"/>
              <a:ea typeface="华文新魏" panose="02010800040101010101" charset="-122"/>
              <a:sym typeface="+mn-ea"/>
            </a:endParaRPr>
          </a:p>
          <a:p>
            <a:r>
              <a:rPr lang="zh-CN" altLang="en-US" sz="2000" b="1">
                <a:solidFill>
                  <a:srgbClr val="080808"/>
                </a:solidFill>
                <a:effectLst/>
                <a:uFillTx/>
                <a:latin typeface="华文新魏" panose="02010800040101010101" charset="-122"/>
                <a:ea typeface="华文新魏" panose="02010800040101010101" charset="-122"/>
                <a:sym typeface="+mn-ea"/>
              </a:rPr>
              <a:t>        如对室内湿度这一事件的异常检测，本智能管家系统将根据不同季节和温度下人体对湿度的不同需求，以及当前室内的湿度值联合决策当前湿度值是否让人感觉舒适。</a:t>
            </a:r>
            <a:endParaRPr lang="zh-CN" altLang="en-US" sz="2000" b="1">
              <a:solidFill>
                <a:srgbClr val="080808"/>
              </a:solidFill>
              <a:effectLst/>
              <a:uFillTx/>
              <a:latin typeface="华文新魏" panose="02010800040101010101" charset="-122"/>
              <a:ea typeface="华文新魏" panose="02010800040101010101" charset="-122"/>
              <a:sym typeface="+mn-ea"/>
            </a:endParaRPr>
          </a:p>
        </p:txBody>
      </p:sp>
      <p:pic>
        <p:nvPicPr>
          <p:cNvPr id="146434" name="Picture 2"/>
          <p:cNvPicPr>
            <a:picLocks noChangeAspect="1"/>
          </p:cNvPicPr>
          <p:nvPr/>
        </p:nvPicPr>
        <p:blipFill>
          <a:blip r:embed="rId2"/>
          <a:srcRect l="-324" t="841" r="33937" b="22461"/>
          <a:stretch>
            <a:fillRect/>
          </a:stretch>
        </p:blipFill>
        <p:spPr>
          <a:xfrm>
            <a:off x="5590540" y="2056765"/>
            <a:ext cx="3257550" cy="2744470"/>
          </a:xfrm>
          <a:prstGeom prst="rect">
            <a:avLst/>
          </a:prstGeom>
          <a:noFill/>
          <a:ln w="9525">
            <a:noFill/>
          </a:ln>
        </p:spPr>
      </p:pic>
      <p:sp>
        <p:nvSpPr>
          <p:cNvPr id="9" name="AutoShape 3"/>
          <p:cNvSpPr/>
          <p:nvPr/>
        </p:nvSpPr>
        <p:spPr>
          <a:xfrm>
            <a:off x="3827145" y="2642870"/>
            <a:ext cx="1808480" cy="881380"/>
          </a:xfrm>
          <a:prstGeom prst="rightArrow">
            <a:avLst>
              <a:gd name="adj1" fmla="val 76555"/>
              <a:gd name="adj2" fmla="val 27489"/>
            </a:avLst>
          </a:prstGeom>
          <a:gradFill rotWithShape="1">
            <a:gsLst>
              <a:gs pos="0">
                <a:srgbClr val="FFFFFF">
                  <a:alpha val="44000"/>
                </a:srgbClr>
              </a:gs>
              <a:gs pos="100000">
                <a:srgbClr val="5E9CDA"/>
              </a:gs>
            </a:gsLst>
            <a:lin ang="0" scaled="1"/>
            <a:tileRect/>
          </a:gradFill>
          <a:ln w="25400" cap="flat" cmpd="sng">
            <a:solidFill>
              <a:srgbClr val="000000"/>
            </a:solidFill>
            <a:prstDash val="solid"/>
            <a:miter/>
            <a:headEnd type="none" w="med" len="med"/>
            <a:tailEnd type="none" w="med" len="med"/>
          </a:ln>
        </p:spPr>
        <p:txBody>
          <a:bodyPr wrap="none" anchor="ctr"/>
          <a:p>
            <a:endParaRPr dirty="0">
              <a:solidFill>
                <a:srgbClr val="000000"/>
              </a:solidFill>
              <a:latin typeface="Arial" panose="020B0604020202020204" pitchFamily="34" charset="0"/>
            </a:endParaRPr>
          </a:p>
        </p:txBody>
      </p:sp>
      <p:sp>
        <p:nvSpPr>
          <p:cNvPr id="11" name="矩形 10"/>
          <p:cNvSpPr/>
          <p:nvPr/>
        </p:nvSpPr>
        <p:spPr>
          <a:xfrm>
            <a:off x="3942080" y="2792095"/>
            <a:ext cx="1808480" cy="583565"/>
          </a:xfrm>
          <a:prstGeom prst="rect">
            <a:avLst/>
          </a:prstGeom>
          <a:noFill/>
          <a:ln>
            <a:noFill/>
          </a:ln>
        </p:spPr>
        <p:txBody>
          <a:bodyPr wrap="none" rtlCol="0" anchor="t">
            <a:spAutoFit/>
          </a:bodyPr>
          <a:p>
            <a:pPr algn="ct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联合判断</a:t>
            </a:r>
            <a:endPar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12" name="图片 11"/>
          <p:cNvPicPr>
            <a:picLocks noChangeAspect="1"/>
          </p:cNvPicPr>
          <p:nvPr/>
        </p:nvPicPr>
        <p:blipFill>
          <a:blip r:embed="rId3"/>
          <a:stretch>
            <a:fillRect/>
          </a:stretch>
        </p:blipFill>
        <p:spPr>
          <a:xfrm>
            <a:off x="7775575" y="4445"/>
            <a:ext cx="1071880" cy="2052955"/>
          </a:xfrm>
          <a:prstGeom prst="rect">
            <a:avLst/>
          </a:prstGeom>
        </p:spPr>
      </p:pic>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circle(in)">
                                      <p:cBhvr>
                                        <p:cTn id="7" dur="2000"/>
                                        <p:tgtEl>
                                          <p:spTgt spid="1464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17410" name="Rectangle 3"/>
          <p:cNvSpPr txBox="1">
            <a:spLocks noChangeArrowheads="1"/>
          </p:cNvSpPr>
          <p:nvPr/>
        </p:nvSpPr>
        <p:spPr bwMode="auto">
          <a:xfrm>
            <a:off x="571500" y="6000750"/>
            <a:ext cx="5329238" cy="857250"/>
          </a:xfrm>
          <a:prstGeom prst="rect">
            <a:avLst/>
          </a:prstGeom>
          <a:noFill/>
          <a:ln w="9525">
            <a:noFill/>
            <a:miter lim="800000"/>
          </a:ln>
        </p:spPr>
        <p:txBody>
          <a:bodyPr/>
          <a:lstStyle/>
          <a:p>
            <a:pPr marL="0" indent="0">
              <a:spcBef>
                <a:spcPct val="20000"/>
              </a:spcBef>
              <a:buFont typeface="Arial" panose="020B0604020202020204" pitchFamily="34" charset="0"/>
              <a:buNone/>
            </a:pPr>
            <a:endParaRPr lang="en-US" altLang="zh-CN" sz="3200">
              <a:solidFill>
                <a:srgbClr val="FFFFFF"/>
              </a:solidFill>
              <a:ea typeface="汉仪粗宋简" panose="02010609000101010101" pitchFamily="49" charset="-122"/>
            </a:endParaRPr>
          </a:p>
        </p:txBody>
      </p:sp>
      <p:sp>
        <p:nvSpPr>
          <p:cNvPr id="6" name="标题 1"/>
          <p:cNvSpPr txBox="1"/>
          <p:nvPr/>
        </p:nvSpPr>
        <p:spPr bwMode="auto">
          <a:xfrm>
            <a:off x="198755" y="90805"/>
            <a:ext cx="8117205" cy="1026795"/>
          </a:xfrm>
          <a:prstGeom prst="rect">
            <a:avLst/>
          </a:prstGeom>
          <a:noFill/>
          <a:ln w="9525">
            <a:noFill/>
            <a:miter lim="800000"/>
          </a:ln>
          <a:effectLst>
            <a:outerShdw dist="35921" dir="2700000" algn="ctr" rotWithShape="0">
              <a:schemeClr val="tx1"/>
            </a:outerShdw>
          </a:effectLst>
        </p:spPr>
        <p:txBody>
          <a:bodyPr anchor="ctr"/>
          <a:lstStyle/>
          <a:p>
            <a:pPr algn="ctr"/>
            <a:r>
              <a:rPr lang="en-US" altLang="zh-CN" sz="3600" b="1" i="1">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1.3 基于优先级的事件处理方式</a:t>
            </a:r>
            <a:endParaRPr lang="zh-CN" altLang="en-US" sz="4000" b="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 name="矩形 2"/>
          <p:cNvSpPr/>
          <p:nvPr/>
        </p:nvSpPr>
        <p:spPr>
          <a:xfrm>
            <a:off x="32385" y="189230"/>
            <a:ext cx="8637270" cy="645160"/>
          </a:xfrm>
          <a:prstGeom prst="rect">
            <a:avLst/>
          </a:prstGeom>
          <a:noFill/>
          <a:ln>
            <a:noFill/>
          </a:ln>
        </p:spPr>
        <p:txBody>
          <a:bodyPr wrap="square" rtlCol="0" anchor="t">
            <a:spAutoFit/>
          </a:bodyPr>
          <a:p>
            <a:pPr algn="ctr"/>
            <a:r>
              <a:rPr lang="en-US" altLang="zh-CN" sz="3600" b="1" i="1">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a:t>
            </a:r>
            <a:endParaRPr lang="en-US" altLang="zh-CN" sz="3600" b="1" i="1">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p:txBody>
      </p:sp>
      <p:sp>
        <p:nvSpPr>
          <p:cNvPr id="4" name="圆角矩形 3"/>
          <p:cNvSpPr/>
          <p:nvPr/>
        </p:nvSpPr>
        <p:spPr>
          <a:xfrm>
            <a:off x="360045" y="1588135"/>
            <a:ext cx="4327525" cy="393509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81050" y="1816100"/>
            <a:ext cx="3646805" cy="3476625"/>
          </a:xfrm>
          <a:prstGeom prst="rect">
            <a:avLst/>
          </a:prstGeom>
          <a:noFill/>
        </p:spPr>
        <p:txBody>
          <a:bodyPr wrap="square" rtlCol="0">
            <a:spAutoFit/>
          </a:bodyPr>
          <a:p>
            <a:r>
              <a:rPr lang="en-US" altLang="zh-CN" sz="2000" b="1">
                <a:latin typeface="华文新魏" panose="02010800040101010101" charset="-122"/>
                <a:ea typeface="华文新魏" panose="02010800040101010101" charset="-122"/>
                <a:sym typeface="+mn-ea"/>
              </a:rPr>
              <a:t>        </a:t>
            </a:r>
            <a:r>
              <a:rPr lang="zh-CN" altLang="en-US" sz="2000" b="1">
                <a:latin typeface="华文新魏" panose="02010800040101010101" charset="-122"/>
                <a:ea typeface="华文新魏" panose="02010800040101010101" charset="-122"/>
                <a:sym typeface="+mn-ea"/>
              </a:rPr>
              <a:t>在本系统中，事件的检测是一种相互独立的并行的检测机制，因此在同一时刻可能存在多事异常事件。在手动模式下，用户根据需要处理某一异常事件。在智能模式下，由于事件处理的机制，在同一时刻不能对多时间进行并发处理，因此本系统根据待处理事件的紧急程度对异常事件进行处理优先级划分。</a:t>
            </a:r>
            <a:endParaRPr lang="zh-CN" altLang="en-US" sz="2000" b="1">
              <a:solidFill>
                <a:srgbClr val="080808"/>
              </a:solidFill>
              <a:effectLst/>
              <a:uFillTx/>
              <a:latin typeface="华文新魏" panose="02010800040101010101" charset="-122"/>
              <a:ea typeface="华文新魏" panose="02010800040101010101" charset="-122"/>
              <a:sym typeface="+mn-ea"/>
            </a:endParaRPr>
          </a:p>
        </p:txBody>
      </p:sp>
      <p:pic>
        <p:nvPicPr>
          <p:cNvPr id="2" name="图片 1"/>
          <p:cNvPicPr>
            <a:picLocks noChangeAspect="1"/>
          </p:cNvPicPr>
          <p:nvPr/>
        </p:nvPicPr>
        <p:blipFill>
          <a:blip r:embed="rId2"/>
          <a:stretch>
            <a:fillRect/>
          </a:stretch>
        </p:blipFill>
        <p:spPr>
          <a:xfrm>
            <a:off x="7707630" y="90805"/>
            <a:ext cx="962025" cy="1937385"/>
          </a:xfrm>
          <a:prstGeom prst="rect">
            <a:avLst/>
          </a:prstGeom>
        </p:spPr>
      </p:pic>
      <p:pic>
        <p:nvPicPr>
          <p:cNvPr id="7" name="图片 6"/>
          <p:cNvPicPr>
            <a:picLocks noChangeAspect="1"/>
          </p:cNvPicPr>
          <p:nvPr/>
        </p:nvPicPr>
        <p:blipFill>
          <a:blip r:embed="rId3"/>
          <a:stretch>
            <a:fillRect/>
          </a:stretch>
        </p:blipFill>
        <p:spPr>
          <a:xfrm>
            <a:off x="5118100" y="2201545"/>
            <a:ext cx="3551555" cy="2454275"/>
          </a:xfrm>
          <a:prstGeom prst="rect">
            <a:avLst/>
          </a:prstGeom>
          <a:solidFill>
            <a:schemeClr val="accent5"/>
          </a:solidFill>
        </p:spPr>
      </p:pic>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17410" name="Rectangle 3"/>
          <p:cNvSpPr txBox="1">
            <a:spLocks noChangeArrowheads="1"/>
          </p:cNvSpPr>
          <p:nvPr/>
        </p:nvSpPr>
        <p:spPr bwMode="auto">
          <a:xfrm>
            <a:off x="571500" y="6000750"/>
            <a:ext cx="5329238" cy="857250"/>
          </a:xfrm>
          <a:prstGeom prst="rect">
            <a:avLst/>
          </a:prstGeom>
          <a:noFill/>
          <a:ln w="9525">
            <a:noFill/>
            <a:miter lim="800000"/>
          </a:ln>
        </p:spPr>
        <p:txBody>
          <a:bodyPr/>
          <a:lstStyle/>
          <a:p>
            <a:pPr marL="0" indent="0">
              <a:spcBef>
                <a:spcPct val="20000"/>
              </a:spcBef>
              <a:buFont typeface="Arial" panose="020B0604020202020204" pitchFamily="34" charset="0"/>
              <a:buNone/>
            </a:pPr>
            <a:endParaRPr lang="en-US" altLang="zh-CN" sz="3200">
              <a:solidFill>
                <a:srgbClr val="FFFFFF"/>
              </a:solidFill>
              <a:ea typeface="汉仪粗宋简" panose="02010609000101010101" pitchFamily="49" charset="-122"/>
            </a:endParaRPr>
          </a:p>
        </p:txBody>
      </p:sp>
      <p:sp>
        <p:nvSpPr>
          <p:cNvPr id="3" name="矩形 2"/>
          <p:cNvSpPr/>
          <p:nvPr/>
        </p:nvSpPr>
        <p:spPr>
          <a:xfrm>
            <a:off x="32385" y="271780"/>
            <a:ext cx="8637270" cy="645160"/>
          </a:xfrm>
          <a:prstGeom prst="rect">
            <a:avLst/>
          </a:prstGeom>
          <a:noFill/>
          <a:ln>
            <a:noFill/>
          </a:ln>
        </p:spPr>
        <p:txBody>
          <a:bodyPr wrap="square" rtlCol="0" anchor="t">
            <a:spAutoFit/>
          </a:bodyPr>
          <a:p>
            <a:pPr algn="ctr"/>
            <a:r>
              <a:rPr lang="en-US" altLang="zh-CN" sz="3600" i="1">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1.4 基于物物互联的视频跟踪方式</a:t>
            </a:r>
            <a:r>
              <a:rPr lang="zh-CN" altLang="en-US" sz="3600">
                <a:latin typeface="楷体" panose="02010609060101010101" charset="-122"/>
                <a:ea typeface="楷体" panose="02010609060101010101" charset="-122"/>
              </a:rPr>
              <a:t>    </a:t>
            </a:r>
            <a:endParaRPr lang="en-US" altLang="zh-CN" sz="3600" b="1" i="1">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p:txBody>
      </p:sp>
      <p:sp>
        <p:nvSpPr>
          <p:cNvPr id="5" name="文本框 4"/>
          <p:cNvSpPr txBox="1"/>
          <p:nvPr/>
        </p:nvSpPr>
        <p:spPr>
          <a:xfrm>
            <a:off x="808355" y="1808480"/>
            <a:ext cx="3646805" cy="398780"/>
          </a:xfrm>
          <a:prstGeom prst="rect">
            <a:avLst/>
          </a:prstGeom>
          <a:noFill/>
        </p:spPr>
        <p:txBody>
          <a:bodyPr wrap="square" rtlCol="0">
            <a:spAutoFit/>
          </a:bodyPr>
          <a:p>
            <a:r>
              <a:rPr lang="en-US" altLang="zh-CN" sz="2000" b="1">
                <a:solidFill>
                  <a:srgbClr val="080808"/>
                </a:solidFill>
                <a:effectLst/>
                <a:uFillTx/>
                <a:latin typeface="华文新魏" panose="02010800040101010101" charset="-122"/>
                <a:ea typeface="华文新魏" panose="02010800040101010101" charset="-122"/>
                <a:sym typeface="+mn-ea"/>
              </a:rPr>
              <a:t>        </a:t>
            </a:r>
            <a:endParaRPr lang="zh-CN" altLang="en-US" sz="2000" b="1">
              <a:solidFill>
                <a:srgbClr val="080808"/>
              </a:solidFill>
              <a:effectLst/>
              <a:uFillTx/>
              <a:latin typeface="华文新魏" panose="02010800040101010101" charset="-122"/>
              <a:ea typeface="华文新魏" panose="02010800040101010101" charset="-122"/>
              <a:sym typeface="+mn-ea"/>
            </a:endParaRPr>
          </a:p>
        </p:txBody>
      </p:sp>
      <p:pic>
        <p:nvPicPr>
          <p:cNvPr id="2" name="图片 1"/>
          <p:cNvPicPr>
            <a:picLocks noChangeAspect="1"/>
          </p:cNvPicPr>
          <p:nvPr/>
        </p:nvPicPr>
        <p:blipFill>
          <a:blip r:embed="rId2"/>
          <a:stretch>
            <a:fillRect/>
          </a:stretch>
        </p:blipFill>
        <p:spPr>
          <a:xfrm>
            <a:off x="7875270" y="32385"/>
            <a:ext cx="962025" cy="1937385"/>
          </a:xfrm>
          <a:prstGeom prst="rect">
            <a:avLst/>
          </a:prstGeom>
        </p:spPr>
      </p:pic>
      <p:sp>
        <p:nvSpPr>
          <p:cNvPr id="34" name="椭圆 33"/>
          <p:cNvSpPr/>
          <p:nvPr/>
        </p:nvSpPr>
        <p:spPr>
          <a:xfrm>
            <a:off x="139700" y="916940"/>
            <a:ext cx="2856865" cy="246507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349250" y="993140"/>
            <a:ext cx="2647315" cy="2030095"/>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门禁、窗禁</a:t>
            </a:r>
            <a:endParaRPr lang="zh-CN" altLang="en-US" b="1">
              <a:latin typeface="华文新魏" panose="02010800040101010101" charset="-122"/>
              <a:ea typeface="华文新魏" panose="02010800040101010101" charset="-122"/>
            </a:endParaRPr>
          </a:p>
          <a:p>
            <a:r>
              <a:rPr lang="zh-CN" altLang="en-US">
                <a:latin typeface="楷体" panose="02010609060101010101" charset="-122"/>
                <a:ea typeface="楷体" panose="02010609060101010101" charset="-122"/>
                <a:sym typeface="+mn-ea"/>
              </a:rPr>
              <a:t>    </a:t>
            </a:r>
            <a:r>
              <a:rPr lang="zh-CN" altLang="en-US" b="1">
                <a:latin typeface="华文新魏" panose="02010800040101010101" charset="-122"/>
                <a:ea typeface="华文新魏" panose="02010800040101010101" charset="-122"/>
                <a:sym typeface="+mn-ea"/>
              </a:rPr>
              <a:t>在门口和窗户上放置红外传感器，门口和窗户有人靠近时，门禁、窗禁系统就会报警，从而通知用户调用摄像头查看视频。</a:t>
            </a:r>
            <a:endParaRPr lang="zh-CN" altLang="en-US" b="1">
              <a:latin typeface="华文新魏" panose="02010800040101010101" charset="-122"/>
              <a:ea typeface="华文新魏" panose="02010800040101010101" charset="-122"/>
              <a:sym typeface="+mn-ea"/>
            </a:endParaRPr>
          </a:p>
        </p:txBody>
      </p:sp>
      <p:sp>
        <p:nvSpPr>
          <p:cNvPr id="36" name="圆角右箭头 35"/>
          <p:cNvSpPr/>
          <p:nvPr/>
        </p:nvSpPr>
        <p:spPr>
          <a:xfrm>
            <a:off x="2996565" y="2207260"/>
            <a:ext cx="935990" cy="504190"/>
          </a:xfrm>
          <a:prstGeom prst="ben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7" name="椭圆 36"/>
          <p:cNvSpPr/>
          <p:nvPr/>
        </p:nvSpPr>
        <p:spPr>
          <a:xfrm>
            <a:off x="3932555" y="1516380"/>
            <a:ext cx="2736215" cy="2553970"/>
          </a:xfrm>
          <a:prstGeom prst="ellipse">
            <a:avLst/>
          </a:prstGeom>
          <a:gradFill>
            <a:gsLst>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4697730" y="1716405"/>
            <a:ext cx="1206500" cy="368300"/>
          </a:xfrm>
          <a:prstGeom prst="rect">
            <a:avLst/>
          </a:prstGeom>
          <a:noFill/>
        </p:spPr>
        <p:txBody>
          <a:bodyPr wrap="square" rtlCol="0">
            <a:spAutoFit/>
          </a:bodyPr>
          <a:p>
            <a:r>
              <a:rPr lang="zh-CN" altLang="en-US" b="1">
                <a:latin typeface="华文新魏" panose="02010800040101010101" charset="-122"/>
                <a:ea typeface="华文新魏" panose="02010800040101010101" charset="-122"/>
                <a:sym typeface="+mn-ea"/>
              </a:rPr>
              <a:t>弱势群体</a:t>
            </a:r>
            <a:endParaRPr lang="zh-CN" altLang="en-US" b="1">
              <a:latin typeface="华文新魏" panose="02010800040101010101" charset="-122"/>
              <a:ea typeface="华文新魏" panose="02010800040101010101" charset="-122"/>
              <a:sym typeface="+mn-ea"/>
            </a:endParaRPr>
          </a:p>
        </p:txBody>
      </p:sp>
      <p:sp>
        <p:nvSpPr>
          <p:cNvPr id="39" name="文本框 38"/>
          <p:cNvSpPr txBox="1"/>
          <p:nvPr/>
        </p:nvSpPr>
        <p:spPr>
          <a:xfrm>
            <a:off x="4171950" y="2084705"/>
            <a:ext cx="2258060" cy="1753235"/>
          </a:xfrm>
          <a:prstGeom prst="rect">
            <a:avLst/>
          </a:prstGeom>
          <a:noFill/>
        </p:spPr>
        <p:txBody>
          <a:bodyPr wrap="square" rtlCol="0">
            <a:spAutoFit/>
          </a:bodyPr>
          <a:p>
            <a:r>
              <a:rPr lang="en-US" altLang="zh-CN">
                <a:latin typeface="华文新魏" panose="02010800040101010101" charset="-122"/>
                <a:ea typeface="华文新魏" panose="02010800040101010101" charset="-122"/>
              </a:rPr>
              <a:t>        </a:t>
            </a:r>
            <a:r>
              <a:rPr lang="zh-CN" altLang="en-US" b="1">
                <a:latin typeface="华文新魏" panose="02010800040101010101" charset="-122"/>
                <a:ea typeface="华文新魏" panose="02010800040101010101" charset="-122"/>
              </a:rPr>
              <a:t>在老人身上佩戴心率和加速度传感器，一旦老人摔倒，用户立刻就会收到报警信息，调用摄像头进行查看</a:t>
            </a:r>
            <a:r>
              <a:rPr lang="zh-CN" altLang="en-US" b="1"/>
              <a:t>。</a:t>
            </a:r>
            <a:endParaRPr lang="zh-CN" altLang="en-US" b="1"/>
          </a:p>
        </p:txBody>
      </p:sp>
      <p:sp>
        <p:nvSpPr>
          <p:cNvPr id="41" name="圆角右箭头 40"/>
          <p:cNvSpPr/>
          <p:nvPr/>
        </p:nvSpPr>
        <p:spPr>
          <a:xfrm>
            <a:off x="5745480" y="3718560"/>
            <a:ext cx="1035685" cy="648335"/>
          </a:xfrm>
          <a:prstGeom prst="bentArrow">
            <a:avLst>
              <a:gd name="adj1" fmla="val 25000"/>
              <a:gd name="adj2" fmla="val 21939"/>
              <a:gd name="adj3" fmla="val 25000"/>
              <a:gd name="adj4" fmla="val 43750"/>
            </a:avLst>
          </a:prstGeom>
          <a:gradFill>
            <a:gsLst>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42" name="椭圆 41"/>
          <p:cNvSpPr/>
          <p:nvPr/>
        </p:nvSpPr>
        <p:spPr>
          <a:xfrm>
            <a:off x="6781165" y="2890520"/>
            <a:ext cx="2373630" cy="2303780"/>
          </a:xfrm>
          <a:prstGeom prst="ellipse">
            <a:avLst/>
          </a:prstGeom>
          <a:gradFill>
            <a:gsLst>
              <a:gs pos="0">
                <a:srgbClr val="14CD68"/>
              </a:gs>
              <a:gs pos="100000">
                <a:srgbClr val="035C7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7280275" y="3106420"/>
            <a:ext cx="1375410" cy="645160"/>
          </a:xfrm>
          <a:prstGeom prst="rect">
            <a:avLst/>
          </a:prstGeom>
          <a:noFill/>
        </p:spPr>
        <p:txBody>
          <a:bodyPr wrap="square" rtlCol="0">
            <a:spAutoFit/>
          </a:bodyPr>
          <a:p>
            <a:r>
              <a:rPr lang="zh-CN" altLang="en-US" b="1">
                <a:latin typeface="华文新魏" panose="02010800040101010101" charset="-122"/>
                <a:ea typeface="华文新魏" panose="02010800040101010101" charset="-122"/>
                <a:sym typeface="+mn-ea"/>
              </a:rPr>
              <a:t>火灾异常事件检测</a:t>
            </a:r>
            <a:endParaRPr lang="zh-CN" altLang="en-US" b="1">
              <a:latin typeface="华文新魏" panose="02010800040101010101" charset="-122"/>
              <a:ea typeface="华文新魏" panose="02010800040101010101" charset="-122"/>
            </a:endParaRPr>
          </a:p>
        </p:txBody>
      </p:sp>
      <p:sp>
        <p:nvSpPr>
          <p:cNvPr id="44" name="文本框 43"/>
          <p:cNvSpPr txBox="1"/>
          <p:nvPr/>
        </p:nvSpPr>
        <p:spPr>
          <a:xfrm>
            <a:off x="7031355" y="3711575"/>
            <a:ext cx="1717040" cy="922020"/>
          </a:xfrm>
          <a:prstGeom prst="rect">
            <a:avLst/>
          </a:prstGeom>
          <a:noFill/>
        </p:spPr>
        <p:txBody>
          <a:bodyPr wrap="square" rtlCol="0">
            <a:spAutoFit/>
          </a:bodyPr>
          <a:p>
            <a:r>
              <a:rPr lang="en-US" altLang="zh-CN" b="1">
                <a:latin typeface="华文新魏" panose="02010800040101010101" charset="-122"/>
                <a:ea typeface="华文新魏" panose="02010800040101010101" charset="-122"/>
              </a:rPr>
              <a:t>        </a:t>
            </a:r>
            <a:r>
              <a:rPr lang="zh-CN" altLang="en-US" b="1">
                <a:latin typeface="华文新魏" panose="02010800040101010101" charset="-122"/>
                <a:ea typeface="华文新魏" panose="02010800040101010101" charset="-122"/>
              </a:rPr>
              <a:t>一旦发生火灾，立即调用摄像头查看。</a:t>
            </a:r>
            <a:endParaRPr lang="zh-CN" altLang="en-US" b="1">
              <a:latin typeface="华文新魏" panose="02010800040101010101" charset="-122"/>
              <a:ea typeface="华文新魏" panose="02010800040101010101" charset="-122"/>
            </a:endParaRPr>
          </a:p>
        </p:txBody>
      </p:sp>
      <p:pic>
        <p:nvPicPr>
          <p:cNvPr id="45" name="图片 44" descr="7876e685f81de853094b45cef1c838c9"/>
          <p:cNvPicPr>
            <a:picLocks noChangeAspect="1"/>
          </p:cNvPicPr>
          <p:nvPr/>
        </p:nvPicPr>
        <p:blipFill>
          <a:blip r:embed="rId3"/>
          <a:stretch>
            <a:fillRect/>
          </a:stretch>
        </p:blipFill>
        <p:spPr>
          <a:xfrm>
            <a:off x="429895" y="3560445"/>
            <a:ext cx="3502660" cy="2068830"/>
          </a:xfrm>
          <a:prstGeom prst="rect">
            <a:avLst/>
          </a:prstGeom>
        </p:spPr>
      </p:pic>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61645" y="578485"/>
            <a:ext cx="798195" cy="4866640"/>
          </a:xfrm>
          <a:prstGeom prst="rect">
            <a:avLst/>
          </a:prstGeom>
          <a:noFill/>
        </p:spPr>
        <p:txBody>
          <a:bodyPr vert="eaVert" wrap="square" rtlCol="0">
            <a:spAutoFit/>
          </a:bodyPr>
          <a:p>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2</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rPr>
              <a:t>、方法和技术路线</a:t>
            </a:r>
            <a:endParaRPr lang="zh-CN" altLang="en-US">
              <a:latin typeface="华文新魏" panose="02010800040101010101" charset="-122"/>
              <a:ea typeface="华文新魏" panose="02010800040101010101" charset="-122"/>
            </a:endParaRPr>
          </a:p>
        </p:txBody>
      </p:sp>
      <p:grpSp>
        <p:nvGrpSpPr>
          <p:cNvPr id="22571" name="Group 43"/>
          <p:cNvGrpSpPr/>
          <p:nvPr/>
        </p:nvGrpSpPr>
        <p:grpSpPr bwMode="auto">
          <a:xfrm>
            <a:off x="2285365" y="46990"/>
            <a:ext cx="6192520" cy="1055225"/>
            <a:chOff x="912" y="1008"/>
            <a:chExt cx="3984" cy="1199"/>
          </a:xfrm>
        </p:grpSpPr>
        <p:sp>
          <p:nvSpPr>
            <p:cNvPr id="22572" name="AutoShape 44"/>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a:defRPr/>
              </a:pPr>
              <a:endParaRPr lang="zh-CN" altLang="en-US"/>
            </a:p>
          </p:txBody>
        </p:sp>
        <p:grpSp>
          <p:nvGrpSpPr>
            <p:cNvPr id="19467" name="Group 45"/>
            <p:cNvGrpSpPr/>
            <p:nvPr/>
          </p:nvGrpSpPr>
          <p:grpSpPr bwMode="auto">
            <a:xfrm>
              <a:off x="999" y="1092"/>
              <a:ext cx="768" cy="1115"/>
              <a:chOff x="999" y="1092"/>
              <a:chExt cx="768" cy="1115"/>
            </a:xfrm>
          </p:grpSpPr>
          <p:sp>
            <p:nvSpPr>
              <p:cNvPr id="19469" name="AutoShape 46"/>
              <p:cNvSpPr>
                <a:spLocks noChangeArrowheads="1"/>
              </p:cNvSpPr>
              <p:nvPr/>
            </p:nvSpPr>
            <p:spPr bwMode="gray">
              <a:xfrm>
                <a:off x="999" y="1092"/>
                <a:ext cx="768" cy="746"/>
              </a:xfrm>
              <a:prstGeom prst="roundRect">
                <a:avLst>
                  <a:gd name="adj" fmla="val 11921"/>
                </a:avLst>
              </a:prstGeom>
              <a:gradFill rotWithShape="1">
                <a:gsLst>
                  <a:gs pos="0">
                    <a:srgbClr val="00FF00"/>
                  </a:gs>
                  <a:gs pos="100000">
                    <a:srgbClr val="004C00"/>
                  </a:gs>
                </a:gsLst>
                <a:lin ang="5400000" scaled="1"/>
              </a:gradFill>
              <a:ln w="38100">
                <a:solidFill>
                  <a:schemeClr val="bg1"/>
                </a:solidFill>
                <a:round/>
              </a:ln>
            </p:spPr>
            <p:txBody>
              <a:bodyPr wrap="none" anchor="ctr"/>
              <a:lstStyle/>
              <a:p>
                <a:endParaRPr lang="zh-CN" altLang="en-US"/>
              </a:p>
            </p:txBody>
          </p:sp>
          <p:sp>
            <p:nvSpPr>
              <p:cNvPr id="22575" name="Freeform 47"/>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lstStyle/>
              <a:p>
                <a:pPr>
                  <a:defRPr/>
                </a:pPr>
                <a:endParaRPr lang="zh-CN" altLang="en-US"/>
              </a:p>
            </p:txBody>
          </p:sp>
          <p:sp>
            <p:nvSpPr>
              <p:cNvPr id="19471" name="Text Box 48"/>
              <p:cNvSpPr txBox="1">
                <a:spLocks noChangeArrowheads="1"/>
              </p:cNvSpPr>
              <p:nvPr/>
            </p:nvSpPr>
            <p:spPr bwMode="gray">
              <a:xfrm>
                <a:off x="1159" y="1194"/>
                <a:ext cx="449" cy="1013"/>
              </a:xfrm>
              <a:prstGeom prst="rect">
                <a:avLst/>
              </a:prstGeom>
              <a:noFill/>
              <a:ln w="9525" algn="ctr">
                <a:noFill/>
                <a:miter lim="800000"/>
              </a:ln>
            </p:spPr>
            <p:txBody>
              <a:bodyPr wrap="square">
                <a:spAutoFit/>
              </a:bodyPr>
              <a:lstStyle/>
              <a:p>
                <a:pPr algn="ctr" eaLnBrk="0" hangingPunct="0"/>
                <a:r>
                  <a:rPr lang="en-US" altLang="zh-CN" sz="2600" b="1">
                    <a:solidFill>
                      <a:schemeClr val="bg1"/>
                    </a:solidFill>
                    <a:ea typeface="汉仪粗宋简" panose="02010609000101010101" pitchFamily="49" charset="-122"/>
                  </a:rPr>
                  <a:t>2.1</a:t>
                </a:r>
                <a:r>
                  <a:rPr lang="zh-CN" altLang="en-US" sz="2600" b="1">
                    <a:solidFill>
                      <a:schemeClr val="bg1"/>
                    </a:solidFill>
                    <a:ea typeface="汉仪粗宋简" panose="02010609000101010101" pitchFamily="49" charset="-122"/>
                  </a:rPr>
                  <a:t>、</a:t>
                </a:r>
                <a:endParaRPr lang="zh-CN" altLang="en-US" sz="2600" b="1">
                  <a:solidFill>
                    <a:schemeClr val="bg1"/>
                  </a:solidFill>
                  <a:ea typeface="汉仪粗宋简" panose="02010609000101010101" pitchFamily="49" charset="-122"/>
                </a:endParaRPr>
              </a:p>
            </p:txBody>
          </p:sp>
        </p:grpSp>
        <p:sp>
          <p:nvSpPr>
            <p:cNvPr id="22577" name="Text Box 49"/>
            <p:cNvSpPr txBox="1">
              <a:spLocks noChangeArrowheads="1"/>
            </p:cNvSpPr>
            <p:nvPr/>
          </p:nvSpPr>
          <p:spPr bwMode="gray">
            <a:xfrm>
              <a:off x="1872" y="1149"/>
              <a:ext cx="2928" cy="803"/>
            </a:xfrm>
            <a:prstGeom prst="rect">
              <a:avLst/>
            </a:prstGeom>
            <a:noFill/>
            <a:ln w="9525" algn="ctr">
              <a:noFill/>
              <a:miter lim="800000"/>
            </a:ln>
            <a:effectLst>
              <a:outerShdw dist="17961" dir="2700000" algn="ctr" rotWithShape="0">
                <a:schemeClr val="tx1"/>
              </a:outerShdw>
            </a:effectLst>
          </p:spPr>
          <p:txBody>
            <a:bodyPr>
              <a:spAutoFit/>
            </a:bodyPr>
            <a:lstStyle/>
            <a:p>
              <a:pPr eaLnBrk="0" hangingPunct="0">
                <a:spcBef>
                  <a:spcPct val="20000"/>
                </a:spcBef>
                <a:buFont typeface="Arial" panose="020B0604020202020204" pitchFamily="34" charset="0"/>
                <a:buNone/>
                <a:defRPr/>
              </a:pPr>
              <a:endParaRPr lang="zh-CN" altLang="en-US" sz="4000" b="1">
                <a:solidFill>
                  <a:srgbClr val="000099"/>
                </a:solidFill>
                <a:ea typeface="汉仪粗宋简" panose="02010609000101010101" pitchFamily="49" charset="-122"/>
              </a:endParaRPr>
            </a:p>
          </p:txBody>
        </p:sp>
      </p:grpSp>
      <p:sp>
        <p:nvSpPr>
          <p:cNvPr id="23" name="文本框 22"/>
          <p:cNvSpPr txBox="1"/>
          <p:nvPr/>
        </p:nvSpPr>
        <p:spPr>
          <a:xfrm>
            <a:off x="3909060" y="210820"/>
            <a:ext cx="4869180" cy="645160"/>
          </a:xfrm>
          <a:prstGeom prst="rect">
            <a:avLst/>
          </a:prstGeom>
          <a:noFill/>
        </p:spPr>
        <p:txBody>
          <a:bodyPr wrap="square" rtlCol="0">
            <a:spAutoFit/>
            <a:scene3d>
              <a:camera prst="orthographicFront"/>
              <a:lightRig rig="threePt" dir="t"/>
            </a:scene3d>
          </a:bodyPr>
          <a:p>
            <a:r>
              <a:rPr lang="zh-CN" altLang="en-US" sz="36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sym typeface="+mn-ea"/>
              </a:rPr>
              <a:t>底层无线传感网的设计</a:t>
            </a:r>
            <a:endParaRPr lang="zh-CN" altLang="en-US" sz="36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sym typeface="+mn-ea"/>
            </a:endParaRPr>
          </a:p>
        </p:txBody>
      </p:sp>
      <p:sp>
        <p:nvSpPr>
          <p:cNvPr id="12" name="文本框 11"/>
          <p:cNvSpPr txBox="1"/>
          <p:nvPr/>
        </p:nvSpPr>
        <p:spPr>
          <a:xfrm>
            <a:off x="2913380" y="1421130"/>
            <a:ext cx="1939290" cy="398780"/>
          </a:xfrm>
          <a:prstGeom prst="rect">
            <a:avLst/>
          </a:prstGeom>
          <a:solidFill>
            <a:schemeClr val="accent1">
              <a:lumMod val="75000"/>
            </a:schemeClr>
          </a:solidFill>
        </p:spPr>
        <p:txBody>
          <a:bodyPr wrap="square" rtlCol="0">
            <a:spAutoFit/>
          </a:bodyPr>
          <a:p>
            <a:pPr algn="ctr"/>
            <a:r>
              <a:rPr lang="zh-CN" altLang="en-US" sz="2000" b="1">
                <a:latin typeface="华文新魏" panose="02010800040101010101" charset="-122"/>
                <a:ea typeface="华文新魏" panose="02010800040101010101" charset="-122"/>
              </a:rPr>
              <a:t>数据采集节点：</a:t>
            </a:r>
            <a:endParaRPr lang="zh-CN" altLang="en-US" sz="2000" b="1">
              <a:latin typeface="华文新魏" panose="02010800040101010101" charset="-122"/>
              <a:ea typeface="华文新魏" panose="02010800040101010101" charset="-122"/>
            </a:endParaRPr>
          </a:p>
        </p:txBody>
      </p:sp>
      <p:pic>
        <p:nvPicPr>
          <p:cNvPr id="31747" name="图片 1" descr="872EA17C7B8A6303BC071771EC612269"/>
          <p:cNvPicPr>
            <a:picLocks noChangeAspect="1"/>
          </p:cNvPicPr>
          <p:nvPr/>
        </p:nvPicPr>
        <p:blipFill>
          <a:blip r:embed="rId2"/>
          <a:srcRect l="4436" t="14829" r="1999" b="14944"/>
          <a:stretch>
            <a:fillRect/>
          </a:stretch>
        </p:blipFill>
        <p:spPr>
          <a:xfrm>
            <a:off x="2660650" y="2202180"/>
            <a:ext cx="1731010" cy="1217930"/>
          </a:xfrm>
          <a:prstGeom prst="rect">
            <a:avLst/>
          </a:prstGeom>
          <a:noFill/>
          <a:ln w="9525">
            <a:noFill/>
          </a:ln>
        </p:spPr>
      </p:pic>
      <p:pic>
        <p:nvPicPr>
          <p:cNvPr id="31748" name="图片 2" descr="B827B02F1F9B0D6ACDC402157A1286AC"/>
          <p:cNvPicPr>
            <a:picLocks noChangeAspect="1"/>
          </p:cNvPicPr>
          <p:nvPr/>
        </p:nvPicPr>
        <p:blipFill>
          <a:blip r:embed="rId3"/>
          <a:srcRect l="5556" t="15611" r="3580" b="16301"/>
          <a:stretch>
            <a:fillRect/>
          </a:stretch>
        </p:blipFill>
        <p:spPr>
          <a:xfrm>
            <a:off x="4667885" y="2202180"/>
            <a:ext cx="1778635" cy="1217295"/>
          </a:xfrm>
          <a:prstGeom prst="rect">
            <a:avLst/>
          </a:prstGeom>
          <a:noFill/>
          <a:ln w="9525">
            <a:noFill/>
          </a:ln>
        </p:spPr>
      </p:pic>
      <p:pic>
        <p:nvPicPr>
          <p:cNvPr id="31749" name="图片 3" descr="9E18BEDFB6B726BB348F78B566F82DC1"/>
          <p:cNvPicPr>
            <a:picLocks noChangeAspect="1"/>
          </p:cNvPicPr>
          <p:nvPr/>
        </p:nvPicPr>
        <p:blipFill>
          <a:blip r:embed="rId4"/>
          <a:srcRect l="10629" t="6462" r="9987" b="18149"/>
          <a:stretch>
            <a:fillRect/>
          </a:stretch>
        </p:blipFill>
        <p:spPr>
          <a:xfrm>
            <a:off x="6895465" y="2202180"/>
            <a:ext cx="1882775" cy="1217295"/>
          </a:xfrm>
          <a:prstGeom prst="rect">
            <a:avLst/>
          </a:prstGeom>
          <a:noFill/>
          <a:ln w="9525">
            <a:noFill/>
          </a:ln>
        </p:spPr>
      </p:pic>
      <p:sp>
        <p:nvSpPr>
          <p:cNvPr id="13" name="文本框 12"/>
          <p:cNvSpPr txBox="1"/>
          <p:nvPr/>
        </p:nvSpPr>
        <p:spPr>
          <a:xfrm>
            <a:off x="2637790" y="3553460"/>
            <a:ext cx="1718310"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烟雾节点</a:t>
            </a:r>
            <a:endParaRPr lang="zh-CN" altLang="en-US" b="1">
              <a:latin typeface="华文新魏" panose="02010800040101010101" charset="-122"/>
              <a:ea typeface="华文新魏" panose="02010800040101010101" charset="-122"/>
            </a:endParaRPr>
          </a:p>
        </p:txBody>
      </p:sp>
      <p:sp>
        <p:nvSpPr>
          <p:cNvPr id="14" name="文本框 13"/>
          <p:cNvSpPr txBox="1"/>
          <p:nvPr/>
        </p:nvSpPr>
        <p:spPr>
          <a:xfrm>
            <a:off x="4664710" y="3580130"/>
            <a:ext cx="1779905"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加速度节点</a:t>
            </a:r>
            <a:endParaRPr lang="zh-CN" altLang="en-US" b="1">
              <a:latin typeface="华文新魏" panose="02010800040101010101" charset="-122"/>
              <a:ea typeface="华文新魏" panose="02010800040101010101" charset="-122"/>
            </a:endParaRPr>
          </a:p>
        </p:txBody>
      </p:sp>
      <p:sp>
        <p:nvSpPr>
          <p:cNvPr id="15" name="文本框 14"/>
          <p:cNvSpPr txBox="1"/>
          <p:nvPr/>
        </p:nvSpPr>
        <p:spPr>
          <a:xfrm>
            <a:off x="6895465" y="3553460"/>
            <a:ext cx="1944370"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心率节点</a:t>
            </a:r>
            <a:endParaRPr lang="zh-CN" altLang="en-US" b="1">
              <a:latin typeface="华文新魏" panose="02010800040101010101" charset="-122"/>
              <a:ea typeface="华文新魏" panose="02010800040101010101" charset="-122"/>
            </a:endParaRPr>
          </a:p>
        </p:txBody>
      </p:sp>
      <p:pic>
        <p:nvPicPr>
          <p:cNvPr id="31750" name="图片 4" descr="6A22DC4A7DED355B2824CC1265A0C1E4"/>
          <p:cNvPicPr>
            <a:picLocks noChangeAspect="1"/>
          </p:cNvPicPr>
          <p:nvPr/>
        </p:nvPicPr>
        <p:blipFill>
          <a:blip r:embed="rId5"/>
          <a:srcRect t="9699" r="6286" b="14815"/>
          <a:stretch>
            <a:fillRect/>
          </a:stretch>
        </p:blipFill>
        <p:spPr>
          <a:xfrm>
            <a:off x="2649855" y="4353560"/>
            <a:ext cx="1741805" cy="1091565"/>
          </a:xfrm>
          <a:prstGeom prst="rect">
            <a:avLst/>
          </a:prstGeom>
          <a:noFill/>
          <a:ln w="9525">
            <a:noFill/>
          </a:ln>
        </p:spPr>
      </p:pic>
      <p:pic>
        <p:nvPicPr>
          <p:cNvPr id="31751" name="图片 5" descr="8A30EBD433B2FC36C7CBBE96EEE3E093"/>
          <p:cNvPicPr>
            <a:picLocks noChangeAspect="1"/>
          </p:cNvPicPr>
          <p:nvPr/>
        </p:nvPicPr>
        <p:blipFill>
          <a:blip r:embed="rId6"/>
          <a:srcRect l="5770" t="23646" r="16134" b="14749"/>
          <a:stretch>
            <a:fillRect/>
          </a:stretch>
        </p:blipFill>
        <p:spPr>
          <a:xfrm>
            <a:off x="4668520" y="4341495"/>
            <a:ext cx="1777365" cy="1104265"/>
          </a:xfrm>
          <a:prstGeom prst="rect">
            <a:avLst/>
          </a:prstGeom>
          <a:noFill/>
          <a:ln w="9525">
            <a:noFill/>
          </a:ln>
        </p:spPr>
      </p:pic>
      <p:pic>
        <p:nvPicPr>
          <p:cNvPr id="31752" name="图片 6" descr="9234A3D0A8A271EA9EB36F88F924A7F6"/>
          <p:cNvPicPr>
            <a:picLocks noChangeAspect="1"/>
          </p:cNvPicPr>
          <p:nvPr/>
        </p:nvPicPr>
        <p:blipFill>
          <a:blip r:embed="rId7"/>
          <a:srcRect l="12841" r="24305"/>
          <a:stretch>
            <a:fillRect/>
          </a:stretch>
        </p:blipFill>
        <p:spPr>
          <a:xfrm>
            <a:off x="6896100" y="4341495"/>
            <a:ext cx="1882775" cy="1104265"/>
          </a:xfrm>
          <a:prstGeom prst="rect">
            <a:avLst/>
          </a:prstGeom>
          <a:noFill/>
          <a:ln w="9525">
            <a:noFill/>
          </a:ln>
        </p:spPr>
      </p:pic>
      <p:sp>
        <p:nvSpPr>
          <p:cNvPr id="16" name="文本框 15"/>
          <p:cNvSpPr txBox="1"/>
          <p:nvPr/>
        </p:nvSpPr>
        <p:spPr>
          <a:xfrm>
            <a:off x="2655570" y="5699125"/>
            <a:ext cx="1699895"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天然气节点</a:t>
            </a:r>
            <a:endParaRPr lang="zh-CN" altLang="en-US" b="1">
              <a:latin typeface="华文新魏" panose="02010800040101010101" charset="-122"/>
              <a:ea typeface="华文新魏" panose="02010800040101010101" charset="-122"/>
            </a:endParaRPr>
          </a:p>
        </p:txBody>
      </p:sp>
      <p:sp>
        <p:nvSpPr>
          <p:cNvPr id="17" name="文本框 16"/>
          <p:cNvSpPr txBox="1"/>
          <p:nvPr/>
        </p:nvSpPr>
        <p:spPr>
          <a:xfrm>
            <a:off x="4668520" y="5699125"/>
            <a:ext cx="1845945"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温湿度节点</a:t>
            </a:r>
            <a:endParaRPr lang="zh-CN" altLang="en-US" b="1">
              <a:latin typeface="华文新魏" panose="02010800040101010101" charset="-122"/>
              <a:ea typeface="华文新魏" panose="02010800040101010101" charset="-122"/>
            </a:endParaRPr>
          </a:p>
        </p:txBody>
      </p:sp>
      <p:sp>
        <p:nvSpPr>
          <p:cNvPr id="18" name="文本框 17"/>
          <p:cNvSpPr txBox="1"/>
          <p:nvPr/>
        </p:nvSpPr>
        <p:spPr>
          <a:xfrm>
            <a:off x="6907530" y="5725160"/>
            <a:ext cx="1912620"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红外节点</a:t>
            </a:r>
            <a:endParaRPr lang="zh-CN" altLang="en-US"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rPr>
              <a:t>2018</a:t>
            </a:r>
            <a:r>
              <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2571"/>
                                        </p:tgtEl>
                                      </p:cBhvr>
                                    </p:animEffect>
                                    <p:animScale>
                                      <p:cBhvr>
                                        <p:cTn id="7" dur="250" autoRev="1" fill="hold"/>
                                        <p:tgtEl>
                                          <p:spTgt spid="2257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grpSp>
        <p:nvGrpSpPr>
          <p:cNvPr id="22533" name="同侧圆角矩形 59"/>
          <p:cNvGrpSpPr/>
          <p:nvPr/>
        </p:nvGrpSpPr>
        <p:grpSpPr bwMode="auto">
          <a:xfrm rot="0">
            <a:off x="318135" y="1365885"/>
            <a:ext cx="6624955" cy="5003165"/>
            <a:chOff x="192" y="718"/>
            <a:chExt cx="5384" cy="3210"/>
          </a:xfrm>
        </p:grpSpPr>
        <p:pic>
          <p:nvPicPr>
            <p:cNvPr id="22535" name="同侧圆角矩形 59"/>
            <p:cNvPicPr>
              <a:picLocks noChangeArrowheads="1"/>
            </p:cNvPicPr>
            <p:nvPr/>
          </p:nvPicPr>
          <p:blipFill>
            <a:blip r:embed="rId2" cstate="print"/>
            <a:srcRect/>
            <a:stretch>
              <a:fillRect/>
            </a:stretch>
          </p:blipFill>
          <p:spPr bwMode="auto">
            <a:xfrm>
              <a:off x="192" y="718"/>
              <a:ext cx="5384" cy="3210"/>
            </a:xfrm>
            <a:prstGeom prst="rect">
              <a:avLst/>
            </a:prstGeom>
            <a:noFill/>
            <a:ln w="9525">
              <a:noFill/>
              <a:miter lim="800000"/>
              <a:headEnd/>
              <a:tailEnd/>
            </a:ln>
          </p:spPr>
        </p:pic>
        <p:sp>
          <p:nvSpPr>
            <p:cNvPr id="22536" name="Text Box 8"/>
            <p:cNvSpPr txBox="1">
              <a:spLocks noChangeArrowheads="1"/>
            </p:cNvSpPr>
            <p:nvPr/>
          </p:nvSpPr>
          <p:spPr bwMode="auto">
            <a:xfrm>
              <a:off x="310" y="813"/>
              <a:ext cx="5148" cy="3045"/>
            </a:xfrm>
            <a:prstGeom prst="rect">
              <a:avLst/>
            </a:prstGeom>
            <a:noFill/>
            <a:ln w="9525">
              <a:noFill/>
              <a:miter lim="800000"/>
            </a:ln>
          </p:spPr>
          <p:txBody>
            <a:bodyPr anchor="ctr"/>
            <a:lstStyle/>
            <a:p>
              <a:pPr algn="ctr"/>
              <a:endParaRPr lang="zh-CN" altLang="en-US">
                <a:solidFill>
                  <a:srgbClr val="FFFFFF"/>
                </a:solidFill>
                <a:latin typeface="Arial Black" panose="020B0A04020102020204" pitchFamily="34" charset="0"/>
                <a:ea typeface="汉仪粗宋简" panose="02010609000101010101" pitchFamily="49" charset="-122"/>
              </a:endParaRPr>
            </a:p>
          </p:txBody>
        </p:sp>
      </p:grpSp>
      <p:sp>
        <p:nvSpPr>
          <p:cNvPr id="2" name="文本框 1"/>
          <p:cNvSpPr txBox="1"/>
          <p:nvPr/>
        </p:nvSpPr>
        <p:spPr>
          <a:xfrm>
            <a:off x="7950835" y="881380"/>
            <a:ext cx="798195" cy="4779645"/>
          </a:xfrm>
          <a:prstGeom prst="rect">
            <a:avLst/>
          </a:prstGeom>
          <a:noFill/>
        </p:spPr>
        <p:txBody>
          <a:bodyPr vert="eaVert" wrap="square" rtlCol="0">
            <a:spAutoFit/>
          </a:bodyPr>
          <a:p>
            <a:r>
              <a:rPr lang="en-US" altLang="zh-CN"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2</a:t>
            </a:r>
            <a:r>
              <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rPr>
              <a:t>、方法和技术路线</a:t>
            </a:r>
            <a:endParaRPr lang="zh-CN" altLang="en-US" sz="4000" b="1">
              <a:solidFill>
                <a:schemeClr val="bg1"/>
              </a:solidFill>
              <a:effectLst>
                <a:outerShdw blurRad="38100" dist="38100" dir="2700000" algn="tl">
                  <a:srgbClr val="C0C0C0"/>
                </a:outerShdw>
              </a:effectLst>
              <a:latin typeface="华文新魏" panose="02010800040101010101" charset="-122"/>
              <a:ea typeface="华文新魏" panose="02010800040101010101" charset="-122"/>
              <a:sym typeface="+mn-ea"/>
            </a:endParaRPr>
          </a:p>
        </p:txBody>
      </p:sp>
      <p:grpSp>
        <p:nvGrpSpPr>
          <p:cNvPr id="22571" name="Group 43"/>
          <p:cNvGrpSpPr/>
          <p:nvPr/>
        </p:nvGrpSpPr>
        <p:grpSpPr bwMode="auto">
          <a:xfrm>
            <a:off x="534670" y="231140"/>
            <a:ext cx="6192520" cy="830803"/>
            <a:chOff x="912" y="1008"/>
            <a:chExt cx="3984" cy="944"/>
          </a:xfrm>
        </p:grpSpPr>
        <p:sp>
          <p:nvSpPr>
            <p:cNvPr id="22572" name="AutoShape 44"/>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p>
              <a:pPr>
                <a:defRPr/>
              </a:pPr>
              <a:endParaRPr lang="zh-CN" altLang="en-US"/>
            </a:p>
          </p:txBody>
        </p:sp>
        <p:grpSp>
          <p:nvGrpSpPr>
            <p:cNvPr id="19467" name="Group 45"/>
            <p:cNvGrpSpPr/>
            <p:nvPr/>
          </p:nvGrpSpPr>
          <p:grpSpPr bwMode="auto">
            <a:xfrm>
              <a:off x="999" y="1092"/>
              <a:ext cx="768" cy="746"/>
              <a:chOff x="999" y="1092"/>
              <a:chExt cx="768" cy="746"/>
            </a:xfrm>
          </p:grpSpPr>
          <p:sp>
            <p:nvSpPr>
              <p:cNvPr id="19469" name="AutoShape 46"/>
              <p:cNvSpPr>
                <a:spLocks noChangeArrowheads="1"/>
              </p:cNvSpPr>
              <p:nvPr/>
            </p:nvSpPr>
            <p:spPr bwMode="gray">
              <a:xfrm>
                <a:off x="999" y="1092"/>
                <a:ext cx="768" cy="746"/>
              </a:xfrm>
              <a:prstGeom prst="roundRect">
                <a:avLst>
                  <a:gd name="adj" fmla="val 11921"/>
                </a:avLst>
              </a:prstGeom>
              <a:gradFill rotWithShape="1">
                <a:gsLst>
                  <a:gs pos="0">
                    <a:srgbClr val="00FF00"/>
                  </a:gs>
                  <a:gs pos="100000">
                    <a:srgbClr val="004C00"/>
                  </a:gs>
                </a:gsLst>
                <a:lin ang="5400000" scaled="1"/>
              </a:gradFill>
              <a:ln w="38100">
                <a:solidFill>
                  <a:schemeClr val="bg1"/>
                </a:solidFill>
                <a:round/>
              </a:ln>
            </p:spPr>
            <p:txBody>
              <a:bodyPr wrap="none" anchor="ctr"/>
              <a:p>
                <a:endParaRPr lang="zh-CN" altLang="en-US"/>
              </a:p>
            </p:txBody>
          </p:sp>
          <p:sp>
            <p:nvSpPr>
              <p:cNvPr id="22575" name="Freeform 47"/>
              <p:cNvSpPr/>
              <p:nvPr/>
            </p:nvSpPr>
            <p:spPr bwMode="gray">
              <a:xfrm>
                <a:off x="1047" y="113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p>
                <a:pPr>
                  <a:defRPr/>
                </a:pPr>
                <a:endParaRPr lang="zh-CN" altLang="en-US"/>
              </a:p>
            </p:txBody>
          </p:sp>
          <p:sp>
            <p:nvSpPr>
              <p:cNvPr id="19471" name="Text Box 48"/>
              <p:cNvSpPr txBox="1">
                <a:spLocks noChangeArrowheads="1"/>
              </p:cNvSpPr>
              <p:nvPr/>
            </p:nvSpPr>
            <p:spPr bwMode="gray">
              <a:xfrm>
                <a:off x="1119" y="1186"/>
                <a:ext cx="527" cy="558"/>
              </a:xfrm>
              <a:prstGeom prst="rect">
                <a:avLst/>
              </a:prstGeom>
              <a:noFill/>
              <a:ln w="9525" algn="ctr">
                <a:noFill/>
                <a:miter lim="800000"/>
              </a:ln>
            </p:spPr>
            <p:txBody>
              <a:bodyPr wrap="square">
                <a:spAutoFit/>
              </a:bodyPr>
              <a:p>
                <a:pPr algn="ctr" eaLnBrk="0" hangingPunct="0"/>
                <a:r>
                  <a:rPr lang="en-US" altLang="zh-CN" sz="2600" b="1">
                    <a:solidFill>
                      <a:schemeClr val="bg1"/>
                    </a:solidFill>
                    <a:ea typeface="汉仪粗宋简" panose="02010609000101010101" pitchFamily="49" charset="-122"/>
                  </a:rPr>
                  <a:t>2.1</a:t>
                </a:r>
                <a:endParaRPr lang="zh-CN" altLang="en-US" sz="2600" b="1">
                  <a:solidFill>
                    <a:schemeClr val="bg1"/>
                  </a:solidFill>
                  <a:ea typeface="汉仪粗宋简" panose="02010609000101010101" pitchFamily="49" charset="-122"/>
                </a:endParaRPr>
              </a:p>
            </p:txBody>
          </p:sp>
        </p:grpSp>
        <p:sp>
          <p:nvSpPr>
            <p:cNvPr id="22577" name="Text Box 49"/>
            <p:cNvSpPr txBox="1">
              <a:spLocks noChangeArrowheads="1"/>
            </p:cNvSpPr>
            <p:nvPr/>
          </p:nvSpPr>
          <p:spPr bwMode="gray">
            <a:xfrm>
              <a:off x="1872" y="1149"/>
              <a:ext cx="2928" cy="803"/>
            </a:xfrm>
            <a:prstGeom prst="rect">
              <a:avLst/>
            </a:prstGeom>
            <a:noFill/>
            <a:ln w="9525" algn="ctr">
              <a:noFill/>
              <a:miter lim="800000"/>
            </a:ln>
            <a:effectLst>
              <a:outerShdw dist="17961" dir="2700000" algn="ctr" rotWithShape="0">
                <a:schemeClr val="tx1"/>
              </a:outerShdw>
            </a:effectLst>
          </p:spPr>
          <p:txBody>
            <a:bodyPr>
              <a:spAutoFit/>
            </a:bodyPr>
            <a:p>
              <a:pPr eaLnBrk="0" hangingPunct="0">
                <a:spcBef>
                  <a:spcPct val="20000"/>
                </a:spcBef>
                <a:buFont typeface="Arial" panose="020B0604020202020204" pitchFamily="34" charset="0"/>
                <a:buNone/>
                <a:defRPr/>
              </a:pPr>
              <a:endParaRPr lang="zh-CN" altLang="en-US" sz="4000" b="1">
                <a:solidFill>
                  <a:srgbClr val="000099"/>
                </a:solidFill>
                <a:ea typeface="汉仪粗宋简" panose="02010609000101010101" pitchFamily="49" charset="-122"/>
              </a:endParaRPr>
            </a:p>
          </p:txBody>
        </p:sp>
      </p:grpSp>
      <p:sp>
        <p:nvSpPr>
          <p:cNvPr id="23" name="文本框 22"/>
          <p:cNvSpPr txBox="1"/>
          <p:nvPr/>
        </p:nvSpPr>
        <p:spPr>
          <a:xfrm>
            <a:off x="2120265" y="316230"/>
            <a:ext cx="4869180" cy="645160"/>
          </a:xfrm>
          <a:prstGeom prst="rect">
            <a:avLst/>
          </a:prstGeom>
          <a:noFill/>
        </p:spPr>
        <p:txBody>
          <a:bodyPr wrap="square" rtlCol="0">
            <a:spAutoFit/>
            <a:scene3d>
              <a:camera prst="orthographicFront"/>
              <a:lightRig rig="threePt" dir="t"/>
            </a:scene3d>
          </a:bodyPr>
          <a:p>
            <a:r>
              <a:rPr lang="zh-CN" altLang="en-US" sz="36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sym typeface="+mn-ea"/>
              </a:rPr>
              <a:t>底层无线传感网的设计</a:t>
            </a:r>
            <a:endParaRPr lang="zh-CN" altLang="en-US" sz="36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sym typeface="+mn-ea"/>
            </a:endParaRPr>
          </a:p>
        </p:txBody>
      </p:sp>
      <p:sp>
        <p:nvSpPr>
          <p:cNvPr id="7" name="圆角矩形标注 6"/>
          <p:cNvSpPr/>
          <p:nvPr/>
        </p:nvSpPr>
        <p:spPr>
          <a:xfrm>
            <a:off x="1043940" y="1691640"/>
            <a:ext cx="2376170" cy="850265"/>
          </a:xfrm>
          <a:prstGeom prst="wedgeRoundRectCallou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227455" y="1842135"/>
            <a:ext cx="2192655" cy="368300"/>
          </a:xfrm>
          <a:prstGeom prst="rect">
            <a:avLst/>
          </a:prstGeom>
          <a:noFill/>
        </p:spPr>
        <p:txBody>
          <a:bodyPr wrap="square" rtlCol="0">
            <a:spAutoFit/>
          </a:bodyPr>
          <a:p>
            <a:endParaRPr lang="zh-CN" altLang="en-US"/>
          </a:p>
        </p:txBody>
      </p:sp>
      <p:sp>
        <p:nvSpPr>
          <p:cNvPr id="10" name="文本框 9"/>
          <p:cNvSpPr txBox="1"/>
          <p:nvPr/>
        </p:nvSpPr>
        <p:spPr>
          <a:xfrm>
            <a:off x="1227455" y="1917065"/>
            <a:ext cx="1885315" cy="398780"/>
          </a:xfrm>
          <a:prstGeom prst="rect">
            <a:avLst/>
          </a:prstGeom>
          <a:noFill/>
        </p:spPr>
        <p:txBody>
          <a:bodyPr wrap="square" rtlCol="0">
            <a:spAutoFit/>
          </a:bodyPr>
          <a:p>
            <a:r>
              <a:rPr lang="zh-CN" altLang="en-US" sz="2000" b="1">
                <a:latin typeface="华文新魏" panose="02010800040101010101" charset="-122"/>
                <a:ea typeface="华文新魏" panose="02010800040101010101" charset="-122"/>
              </a:rPr>
              <a:t>设备控制节点：</a:t>
            </a:r>
            <a:endParaRPr lang="zh-CN" altLang="en-US" sz="2000" b="1">
              <a:latin typeface="华文新魏" panose="02010800040101010101" charset="-122"/>
              <a:ea typeface="华文新魏" panose="02010800040101010101" charset="-122"/>
            </a:endParaRPr>
          </a:p>
        </p:txBody>
      </p:sp>
      <p:pic>
        <p:nvPicPr>
          <p:cNvPr id="33795" name="图片 2" descr="4F224E35A8F12E02AAEB7A2AFA9974F2"/>
          <p:cNvPicPr>
            <a:picLocks noChangeAspect="1"/>
          </p:cNvPicPr>
          <p:nvPr>
            <p:ph idx="1"/>
          </p:nvPr>
        </p:nvPicPr>
        <p:blipFill>
          <a:blip r:embed="rId3"/>
          <a:srcRect l="10016" t="10890" r="9369" b="16073"/>
          <a:stretch>
            <a:fillRect/>
          </a:stretch>
        </p:blipFill>
        <p:spPr>
          <a:xfrm>
            <a:off x="669925" y="2727960"/>
            <a:ext cx="2504440" cy="1402715"/>
          </a:xfrm>
          <a:prstGeom prst="rect">
            <a:avLst/>
          </a:prstGeom>
          <a:noFill/>
          <a:ln w="9525">
            <a:noFill/>
          </a:ln>
        </p:spPr>
      </p:pic>
      <p:pic>
        <p:nvPicPr>
          <p:cNvPr id="33796" name="图片 3" descr="73B3F45A8F89F8AAD16EB97C9FC9297E"/>
          <p:cNvPicPr>
            <a:picLocks noChangeAspect="1"/>
          </p:cNvPicPr>
          <p:nvPr/>
        </p:nvPicPr>
        <p:blipFill>
          <a:blip r:embed="rId4"/>
          <a:srcRect l="4147" t="1640" r="14870" b="11483"/>
          <a:stretch>
            <a:fillRect/>
          </a:stretch>
        </p:blipFill>
        <p:spPr>
          <a:xfrm>
            <a:off x="3771900" y="2727960"/>
            <a:ext cx="2502535" cy="1403350"/>
          </a:xfrm>
          <a:prstGeom prst="rect">
            <a:avLst/>
          </a:prstGeom>
          <a:noFill/>
          <a:ln w="9525">
            <a:noFill/>
          </a:ln>
        </p:spPr>
      </p:pic>
      <p:sp>
        <p:nvSpPr>
          <p:cNvPr id="11" name="文本框 10"/>
          <p:cNvSpPr txBox="1"/>
          <p:nvPr/>
        </p:nvSpPr>
        <p:spPr>
          <a:xfrm>
            <a:off x="744220" y="4311650"/>
            <a:ext cx="2404110"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加湿器节点</a:t>
            </a:r>
            <a:endParaRPr lang="zh-CN" altLang="en-US" b="1">
              <a:latin typeface="华文新魏" panose="02010800040101010101" charset="-122"/>
              <a:ea typeface="华文新魏" panose="02010800040101010101" charset="-122"/>
            </a:endParaRPr>
          </a:p>
        </p:txBody>
      </p:sp>
      <p:sp>
        <p:nvSpPr>
          <p:cNvPr id="12" name="文本框 11"/>
          <p:cNvSpPr txBox="1"/>
          <p:nvPr/>
        </p:nvSpPr>
        <p:spPr>
          <a:xfrm>
            <a:off x="3728720" y="4343400"/>
            <a:ext cx="2571750"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风扇节点</a:t>
            </a:r>
            <a:endParaRPr lang="zh-CN" altLang="en-US" b="1">
              <a:latin typeface="华文新魏" panose="02010800040101010101" charset="-122"/>
              <a:ea typeface="华文新魏" panose="02010800040101010101" charset="-122"/>
            </a:endParaRPr>
          </a:p>
        </p:txBody>
      </p:sp>
      <p:pic>
        <p:nvPicPr>
          <p:cNvPr id="33797" name="图片 4" descr="C4FE95E355A7A1384FA3AE2D0808D4B6"/>
          <p:cNvPicPr>
            <a:picLocks noChangeAspect="1"/>
          </p:cNvPicPr>
          <p:nvPr/>
        </p:nvPicPr>
        <p:blipFill>
          <a:blip r:embed="rId5"/>
          <a:srcRect l="4226" r="8969" b="6960"/>
          <a:stretch>
            <a:fillRect/>
          </a:stretch>
        </p:blipFill>
        <p:spPr>
          <a:xfrm>
            <a:off x="645160" y="4679950"/>
            <a:ext cx="2529205" cy="1331595"/>
          </a:xfrm>
          <a:prstGeom prst="rect">
            <a:avLst/>
          </a:prstGeom>
          <a:noFill/>
          <a:ln w="9525">
            <a:noFill/>
          </a:ln>
        </p:spPr>
      </p:pic>
      <p:sp>
        <p:nvSpPr>
          <p:cNvPr id="13" name="文本框 12"/>
          <p:cNvSpPr txBox="1"/>
          <p:nvPr/>
        </p:nvSpPr>
        <p:spPr>
          <a:xfrm>
            <a:off x="753745" y="6107430"/>
            <a:ext cx="2306320"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灯控节点</a:t>
            </a:r>
            <a:endParaRPr lang="zh-CN" altLang="en-US" b="1">
              <a:latin typeface="华文新魏" panose="02010800040101010101" charset="-122"/>
              <a:ea typeface="华文新魏" panose="02010800040101010101" charset="-122"/>
            </a:endParaRPr>
          </a:p>
        </p:txBody>
      </p:sp>
      <p:pic>
        <p:nvPicPr>
          <p:cNvPr id="33798" name="图片 5" descr="B293EFADB86A53DD42C779AC4E449CC9"/>
          <p:cNvPicPr>
            <a:picLocks noChangeAspect="1"/>
          </p:cNvPicPr>
          <p:nvPr/>
        </p:nvPicPr>
        <p:blipFill>
          <a:blip r:embed="rId6"/>
          <a:srcRect l="15375" t="110" r="24379" b="6066"/>
          <a:stretch>
            <a:fillRect/>
          </a:stretch>
        </p:blipFill>
        <p:spPr>
          <a:xfrm>
            <a:off x="3771900" y="4711700"/>
            <a:ext cx="2503170" cy="1299845"/>
          </a:xfrm>
          <a:prstGeom prst="rect">
            <a:avLst/>
          </a:prstGeom>
          <a:noFill/>
          <a:ln w="9525">
            <a:noFill/>
          </a:ln>
        </p:spPr>
      </p:pic>
      <p:sp>
        <p:nvSpPr>
          <p:cNvPr id="14" name="文本框 13"/>
          <p:cNvSpPr txBox="1"/>
          <p:nvPr/>
        </p:nvSpPr>
        <p:spPr>
          <a:xfrm>
            <a:off x="3715385" y="6160135"/>
            <a:ext cx="2656840" cy="368300"/>
          </a:xfrm>
          <a:prstGeom prst="rect">
            <a:avLst/>
          </a:prstGeom>
          <a:noFill/>
        </p:spPr>
        <p:txBody>
          <a:bodyPr wrap="square" rtlCol="0">
            <a:spAutoFit/>
          </a:bodyPr>
          <a:p>
            <a:pPr algn="ctr"/>
            <a:r>
              <a:rPr lang="zh-CN" altLang="en-US" b="1">
                <a:latin typeface="华文新魏" panose="02010800040101010101" charset="-122"/>
                <a:ea typeface="华文新魏" panose="02010800040101010101" charset="-122"/>
              </a:rPr>
              <a:t>天然气阀门节点</a:t>
            </a:r>
            <a:endParaRPr lang="zh-CN" altLang="en-US" b="1">
              <a:latin typeface="华文新魏" panose="02010800040101010101" charset="-122"/>
              <a:ea typeface="华文新魏" panose="02010800040101010101" charset="-122"/>
            </a:endParaRPr>
          </a:p>
        </p:txBody>
      </p:sp>
      <p:sp>
        <p:nvSpPr>
          <p:cNvPr id="21" name="矩形 20"/>
          <p:cNvSpPr/>
          <p:nvPr/>
        </p:nvSpPr>
        <p:spPr>
          <a:xfrm>
            <a:off x="20320" y="6376035"/>
            <a:ext cx="9102725" cy="521970"/>
          </a:xfrm>
          <a:prstGeom prst="rect">
            <a:avLst/>
          </a:prstGeom>
          <a:noFill/>
          <a:ln>
            <a:noFill/>
          </a:ln>
        </p:spPr>
        <p:txBody>
          <a:bodyPr wrap="square" rtlCol="0" anchor="t">
            <a:spAutoFit/>
            <a:scene3d>
              <a:camera prst="obliqueBottomLeft"/>
              <a:lightRig rig="threePt" dir="t"/>
            </a:scene3d>
            <a:sp3d extrusionH="323850" contourW="12700">
              <a:extrusionClr>
                <a:srgbClr val="EB6A70"/>
              </a:extrusionClr>
              <a:contourClr>
                <a:srgbClr val="B1A2BA"/>
              </a:contourClr>
            </a:sp3d>
          </a:bodyPr>
          <a:p>
            <a:pPr algn="ctr" fontAlgn="base"/>
            <a:r>
              <a:rPr lang="en-US" altLang="zh-CN"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2018</a:t>
            </a:r>
            <a:r>
              <a:rPr lang="zh-CN" altLang="en-US" sz="2800" b="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sym typeface="黑体" panose="02010609060101010101" pitchFamily="2" charset="-122"/>
              </a:rPr>
              <a:t>年南京邮电大学智能互联创新大赛</a:t>
            </a:r>
            <a:endParaRPr lang="zh-CN" altLang="en-US" sz="2800" b="1" strike="noStrike" noProof="1" dirty="0">
              <a:ln w="0">
                <a:solidFill>
                  <a:srgbClr val="8E69B8"/>
                </a:solidFill>
                <a:prstDash val="solid"/>
              </a:ln>
              <a:solidFill>
                <a:schemeClr val="accent1">
                  <a:lumMod val="20000"/>
                  <a:lumOff val="80000"/>
                </a:schemeClr>
              </a:solidFill>
              <a:effectLst>
                <a:innerShdw dist="25400" dir="13500000">
                  <a:srgbClr val="9166B8">
                    <a:alpha val="100000"/>
                  </a:srgbClr>
                </a:innerShdw>
              </a:effectLst>
              <a:latin typeface="楷体" panose="02010609060101010101" charset="-122"/>
              <a:ea typeface="楷体" panose="02010609060101010101" charset="-122"/>
              <a:cs typeface="+mn-cs"/>
              <a:sym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p:fade thruBlk="1"/>
      </p:transition>
    </mc:Choice>
    <mc:Fallback>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2571"/>
                                        </p:tgtEl>
                                      </p:cBhvr>
                                    </p:animEffect>
                                    <p:animScale>
                                      <p:cBhvr>
                                        <p:cTn id="7" dur="250" autoRev="1" fill="hold"/>
                                        <p:tgtEl>
                                          <p:spTgt spid="2257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3166</Words>
  <Application>WPS 演示</Application>
  <PresentationFormat>全屏显示(4:3)</PresentationFormat>
  <Paragraphs>446</Paragraphs>
  <Slides>33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Arial</vt:lpstr>
      <vt:lpstr>宋体</vt:lpstr>
      <vt:lpstr>Wingdings</vt:lpstr>
      <vt:lpstr>Calibri</vt:lpstr>
      <vt:lpstr>汉仪中宋简</vt:lpstr>
      <vt:lpstr>楷体</vt:lpstr>
      <vt:lpstr>黑体</vt:lpstr>
      <vt:lpstr>汉仪粗宋简</vt:lpstr>
      <vt:lpstr>华文新魏</vt:lpstr>
      <vt:lpstr>微软雅黑</vt:lpstr>
      <vt:lpstr>Arial Black</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LEO008</dc:creator>
  <cp:lastModifiedBy>唯美，幸福</cp:lastModifiedBy>
  <cp:revision>164</cp:revision>
  <dcterms:created xsi:type="dcterms:W3CDTF">2012-03-15T05:46:00Z</dcterms:created>
  <dcterms:modified xsi:type="dcterms:W3CDTF">2018-04-24T12:58:18Z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